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media/image53.jpeg" ContentType="image/jpeg"/>
  <Override PartName="/ppt/media/image1.jpeg" ContentType="image/jpeg"/>
  <Override PartName="/ppt/media/image28.png" ContentType="image/png"/>
  <Override PartName="/ppt/media/image54.jpeg" ContentType="image/jpeg"/>
  <Override PartName="/ppt/media/image2.jpeg" ContentType="image/jpeg"/>
  <Override PartName="/ppt/media/image38.png" ContentType="image/png"/>
  <Override PartName="/ppt/media/image3.jpeg" ContentType="image/jpeg"/>
  <Override PartName="/ppt/media/image4.jpeg" ContentType="image/jpeg"/>
  <Override PartName="/ppt/media/image56.jpeg" ContentType="image/jpeg"/>
  <Override PartName="/ppt/media/image5.jpeg" ContentType="image/jpeg"/>
  <Override PartName="/ppt/media/image6.jpeg" ContentType="image/jpeg"/>
  <Override PartName="/ppt/media/image58.jpeg" ContentType="image/jpeg"/>
  <Override PartName="/ppt/media/image7.jpeg" ContentType="image/jpeg"/>
  <Override PartName="/ppt/media/image59.jpeg" ContentType="image/jpeg"/>
  <Override PartName="/ppt/media/image8.jpeg" ContentType="image/jpeg"/>
  <Override PartName="/ppt/media/image9.jpeg" ContentType="image/jpeg"/>
  <Override PartName="/ppt/media/image10.jpeg" ContentType="image/jpeg"/>
  <Override PartName="/ppt/media/image66.png" ContentType="image/png"/>
  <Override PartName="/ppt/media/image11.jpeg" ContentType="image/jpeg"/>
  <Override PartName="/ppt/media/image12.png" ContentType="image/png"/>
  <Override PartName="/ppt/media/image18.jpeg" ContentType="image/jpeg"/>
  <Override PartName="/ppt/media/image13.jpeg" ContentType="image/jpeg"/>
  <Override PartName="/ppt/media/image14.jpeg" ContentType="image/jpeg"/>
  <Override PartName="/ppt/media/image15.jpeg" ContentType="image/jpeg"/>
  <Override PartName="/ppt/media/image16.png" ContentType="image/png"/>
  <Override PartName="/ppt/media/image63.jpeg" ContentType="image/jpeg"/>
  <Override PartName="/ppt/media/image17.png" ContentType="image/png"/>
  <Override PartName="/ppt/media/image24.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64.png" ContentType="image/png"/>
  <Override PartName="/ppt/media/image23.jpeg" ContentType="image/jpeg"/>
  <Override PartName="/ppt/media/image25.jpeg" ContentType="image/jpeg"/>
  <Override PartName="/ppt/media/image26.jpeg" ContentType="image/jpeg"/>
  <Override PartName="/ppt/media/image37.png" ContentType="image/png"/>
  <Override PartName="/ppt/media/image27.jpeg" ContentType="image/jpeg"/>
  <Override PartName="/ppt/media/image29.jpeg" ContentType="image/jpeg"/>
  <Override PartName="/ppt/media/image30.jpeg" ContentType="image/jpeg"/>
  <Override PartName="/ppt/media/image31.jpeg" ContentType="image/jpeg"/>
  <Override PartName="/ppt/media/image32.jpeg" ContentType="image/jpeg"/>
  <Override PartName="/ppt/media/image33.png" ContentType="image/png"/>
  <Override PartName="/ppt/media/image48.jpeg" ContentType="image/jpeg"/>
  <Override PartName="/ppt/media/image34.jpeg" ContentType="image/jpeg"/>
  <Override PartName="/ppt/media/image35.png" ContentType="image/png"/>
  <Override PartName="/ppt/media/image36.jpeg" ContentType="image/jpeg"/>
  <Override PartName="/ppt/media/image39.jpeg" ContentType="image/jpeg"/>
  <Override PartName="/ppt/media/image55.png" ContentType="image/png"/>
  <Override PartName="/ppt/media/image40.png" ContentType="image/png"/>
  <Override PartName="/ppt/media/image42.jpeg" ContentType="image/jpeg"/>
  <Override PartName="/ppt/media/image41.jpeg" ContentType="image/jpeg"/>
  <Override PartName="/ppt/media/image43.png" ContentType="image/png"/>
  <Override PartName="/ppt/media/image44.jpeg" ContentType="image/jpeg"/>
  <Override PartName="/ppt/media/image60.png" ContentType="image/png"/>
  <Override PartName="/ppt/media/image45.jpeg" ContentType="image/jpeg"/>
  <Override PartName="/ppt/media/image46.jpeg" ContentType="image/jpeg"/>
  <Override PartName="/ppt/media/image47.jpeg" ContentType="image/jpeg"/>
  <Override PartName="/ppt/media/image49.png" ContentType="image/png"/>
  <Override PartName="/ppt/media/image50.png" ContentType="image/png"/>
  <Override PartName="/ppt/media/image51.jpeg" ContentType="image/jpeg"/>
  <Override PartName="/ppt/media/image52.jpeg" ContentType="image/jpeg"/>
  <Override PartName="/ppt/media/image57.png" ContentType="image/png"/>
  <Override PartName="/ppt/media/image61.jpeg" ContentType="image/jpeg"/>
  <Override PartName="/ppt/media/image62.jpeg" ContentType="image/jpeg"/>
  <Override PartName="/ppt/media/image65.jpeg" ContentType="image/jpeg"/>
  <Override PartName="/ppt/media/image67.jpeg" ContentType="image/jpeg"/>
  <Override PartName="/ppt/media/image68.png" ContentType="image/png"/>
  <Override PartName="/ppt/media/image69.jpeg" ContentType="image/jpeg"/>
  <Override PartName="/ppt/media/image70.png" ContentType="image/png"/>
  <Override PartName="/ppt/media/image71.png" ContentType="image/png"/>
  <Override PartName="/ppt/media/image72.jpeg" ContentType="image/jpeg"/>
  <Override PartName="/ppt/media/image73.jpeg" ContentType="image/jpeg"/>
  <Override PartName="/ppt/media/image74.png" ContentType="image/png"/>
  <Override PartName="/ppt/media/image75.jpeg" ContentType="image/jpeg"/>
  <Override PartName="/ppt/media/image76.jpeg" ContentType="image/jpeg"/>
  <Override PartName="/ppt/media/image77.jpeg" ContentType="image/jpeg"/>
  <Override PartName="/ppt/media/image78.png" ContentType="image/png"/>
  <Override PartName="/ppt/media/image79.jpeg" ContentType="image/jpeg"/>
  <Override PartName="/ppt/media/image80.jpeg" ContentType="image/jpeg"/>
  <Override PartName="/ppt/media/image81.png" ContentType="image/png"/>
  <Override PartName="/ppt/media/image82.jpeg" ContentType="image/jpeg"/>
  <Override PartName="/ppt/media/image83.png" ContentType="image/png"/>
  <Override PartName="/ppt/media/image84.jpeg" ContentType="image/jpe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Lst>
  <p:sldSz cx="9144000" cy="51435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3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3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3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3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5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3"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9"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70"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7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7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75"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7"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81"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82"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9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0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1"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1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1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1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9"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2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2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22"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2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2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CustomShape 1"/>
          <p:cNvSpPr/>
          <p:nvPr/>
        </p:nvSpPr>
        <p:spPr>
          <a:xfrm>
            <a:off x="7872840" y="0"/>
            <a:ext cx="1269360" cy="5141880"/>
          </a:xfrm>
          <a:prstGeom prst="rect">
            <a:avLst/>
          </a:prstGeom>
          <a:solidFill>
            <a:srgbClr val="ffffff"/>
          </a:solidFill>
          <a:ln w="0">
            <a:noFill/>
          </a:ln>
          <a:effectLst>
            <a:outerShdw dist="190440" dir="10800000">
              <a:srgbClr val="000000">
                <a:alpha val="15000"/>
              </a:srgbClr>
            </a:outerShdw>
          </a:effectLst>
        </p:spPr>
        <p:style>
          <a:lnRef idx="0"/>
          <a:fillRef idx="0"/>
          <a:effectRef idx="0"/>
          <a:fontRef idx="minor"/>
        </p:style>
      </p:sp>
      <p:sp>
        <p:nvSpPr>
          <p:cNvPr id="1" name="CustomShape 2"/>
          <p:cNvSpPr/>
          <p:nvPr/>
        </p:nvSpPr>
        <p:spPr>
          <a:xfrm>
            <a:off x="2241360" y="1310760"/>
            <a:ext cx="6507360" cy="2520000"/>
          </a:xfrm>
          <a:prstGeom prst="rect">
            <a:avLst/>
          </a:prstGeom>
          <a:solidFill>
            <a:srgbClr val="ffb000"/>
          </a:solidFill>
          <a:ln w="0">
            <a:noFill/>
          </a:ln>
          <a:effectLst>
            <a:outerShdw dist="47520" dir="5400000">
              <a:srgbClr val="000000">
                <a:alpha val="20000"/>
              </a:srgbClr>
            </a:outerShdw>
          </a:effectLst>
        </p:spPr>
        <p:style>
          <a:lnRef idx="0"/>
          <a:fillRef idx="0"/>
          <a:effectRef idx="0"/>
          <a:fontRef idx="minor"/>
        </p:style>
      </p:sp>
      <p:sp>
        <p:nvSpPr>
          <p:cNvPr id="2"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0" name="CustomShape 1"/>
          <p:cNvSpPr/>
          <p:nvPr/>
        </p:nvSpPr>
        <p:spPr>
          <a:xfrm>
            <a:off x="1271160" y="0"/>
            <a:ext cx="7871040" cy="5141880"/>
          </a:xfrm>
          <a:prstGeom prst="rect">
            <a:avLst/>
          </a:prstGeom>
          <a:solidFill>
            <a:srgbClr val="ffffff"/>
          </a:solidFill>
          <a:ln w="0">
            <a:noFill/>
          </a:ln>
          <a:effectLst>
            <a:outerShdw dist="190440" dir="10800000">
              <a:srgbClr val="000000">
                <a:alpha val="15000"/>
              </a:srgbClr>
            </a:outerShdw>
          </a:effectLst>
        </p:spPr>
        <p:style>
          <a:lnRef idx="0"/>
          <a:fillRef idx="0"/>
          <a:effectRef idx="0"/>
          <a:fontRef idx="minor"/>
        </p:style>
      </p:sp>
      <p:sp>
        <p:nvSpPr>
          <p:cNvPr id="41" name="CustomShape 2"/>
          <p:cNvSpPr/>
          <p:nvPr/>
        </p:nvSpPr>
        <p:spPr>
          <a:xfrm>
            <a:off x="8750160" y="4356000"/>
            <a:ext cx="391680" cy="391680"/>
          </a:xfrm>
          <a:prstGeom prst="rect">
            <a:avLst/>
          </a:prstGeom>
          <a:solidFill>
            <a:srgbClr val="ffb000"/>
          </a:solidFill>
          <a:ln w="0">
            <a:noFill/>
          </a:ln>
          <a:effectLst>
            <a:outerShdw dist="47520" dir="5400000">
              <a:srgbClr val="000000">
                <a:alpha val="20000"/>
              </a:srgbClr>
            </a:outerShdw>
          </a:effectLst>
        </p:spPr>
        <p:style>
          <a:lnRef idx="0"/>
          <a:fillRef idx="0"/>
          <a:effectRef idx="0"/>
          <a:fontRef idx="minor"/>
        </p:style>
      </p:sp>
      <p:sp>
        <p:nvSpPr>
          <p:cNvPr id="42" name="CustomShape 3"/>
          <p:cNvSpPr/>
          <p:nvPr/>
        </p:nvSpPr>
        <p:spPr>
          <a:xfrm>
            <a:off x="877680" y="393480"/>
            <a:ext cx="7871040" cy="804960"/>
          </a:xfrm>
          <a:prstGeom prst="rect">
            <a:avLst/>
          </a:prstGeom>
          <a:solidFill>
            <a:srgbClr val="ffb000"/>
          </a:solidFill>
          <a:ln w="0">
            <a:noFill/>
          </a:ln>
          <a:effectLst>
            <a:outerShdw dist="47520" dir="5400000">
              <a:srgbClr val="000000">
                <a:alpha val="20000"/>
              </a:srgbClr>
            </a:outerShdw>
          </a:effectLst>
        </p:spPr>
        <p:style>
          <a:lnRef idx="0"/>
          <a:fillRef idx="0"/>
          <a:effectRef idx="0"/>
          <a:fontRef idx="minor"/>
        </p:style>
      </p:sp>
      <p:sp>
        <p:nvSpPr>
          <p:cNvPr id="43" name="CustomShape 4"/>
          <p:cNvSpPr/>
          <p:nvPr/>
        </p:nvSpPr>
        <p:spPr>
          <a:xfrm>
            <a:off x="7943760" y="393480"/>
            <a:ext cx="804960" cy="804960"/>
          </a:xfrm>
          <a:prstGeom prst="rect">
            <a:avLst/>
          </a:prstGeom>
          <a:solidFill>
            <a:srgbClr val="ffffff">
              <a:alpha val="53000"/>
            </a:srgbClr>
          </a:solidFill>
          <a:ln w="0">
            <a:noFill/>
          </a:ln>
        </p:spPr>
        <p:style>
          <a:lnRef idx="0"/>
          <a:fillRef idx="0"/>
          <a:effectRef idx="0"/>
          <a:fontRef idx="minor"/>
        </p:style>
      </p:sp>
      <p:sp>
        <p:nvSpPr>
          <p:cNvPr id="44" name="PlaceHolder 5"/>
          <p:cNvSpPr>
            <a:spLocks noGrp="1"/>
          </p:cNvSpPr>
          <p:nvPr>
            <p:ph type="title"/>
          </p:nvPr>
        </p:nvSpPr>
        <p:spPr>
          <a:xfrm>
            <a:off x="457200" y="205200"/>
            <a:ext cx="8228880" cy="8582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 name="PlaceHolder 6"/>
          <p:cNvSpPr>
            <a:spLocks noGrp="1"/>
          </p:cNvSpPr>
          <p:nvPr>
            <p:ph type="body"/>
          </p:nvPr>
        </p:nvSpPr>
        <p:spPr>
          <a:xfrm>
            <a:off x="457200" y="1203480"/>
            <a:ext cx="4015440" cy="2982600"/>
          </a:xfrm>
          <a:prstGeom prst="rect">
            <a:avLst/>
          </a:prstGeom>
        </p:spPr>
        <p:txBody>
          <a:bodyPr lIns="0" rIns="0" tIns="0" bIns="0">
            <a:normAutofit fontScale="41000"/>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46" name="PlaceHolder 7"/>
          <p:cNvSpPr>
            <a:spLocks noGrp="1"/>
          </p:cNvSpPr>
          <p:nvPr>
            <p:ph type="body"/>
          </p:nvPr>
        </p:nvSpPr>
        <p:spPr>
          <a:xfrm>
            <a:off x="4674240" y="1203480"/>
            <a:ext cx="4015440" cy="2982600"/>
          </a:xfrm>
          <a:prstGeom prst="rect">
            <a:avLst/>
          </a:prstGeom>
        </p:spPr>
        <p:txBody>
          <a:bodyPr lIns="0" rIns="0" tIns="0" bIns="0">
            <a:normAutofit fontScale="41000"/>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3" name="CustomShape 1"/>
          <p:cNvSpPr/>
          <p:nvPr/>
        </p:nvSpPr>
        <p:spPr>
          <a:xfrm>
            <a:off x="1271160" y="0"/>
            <a:ext cx="7871040" cy="5141880"/>
          </a:xfrm>
          <a:prstGeom prst="rect">
            <a:avLst/>
          </a:prstGeom>
          <a:solidFill>
            <a:srgbClr val="ffffff"/>
          </a:solidFill>
          <a:ln w="0">
            <a:noFill/>
          </a:ln>
          <a:effectLst>
            <a:outerShdw dist="190440" dir="10800000">
              <a:srgbClr val="000000">
                <a:alpha val="15000"/>
              </a:srgbClr>
            </a:outerShdw>
          </a:effectLst>
        </p:spPr>
        <p:style>
          <a:lnRef idx="0"/>
          <a:fillRef idx="0"/>
          <a:effectRef idx="0"/>
          <a:fontRef idx="minor"/>
        </p:style>
      </p:sp>
      <p:sp>
        <p:nvSpPr>
          <p:cNvPr id="84" name="CustomShape 2"/>
          <p:cNvSpPr/>
          <p:nvPr/>
        </p:nvSpPr>
        <p:spPr>
          <a:xfrm>
            <a:off x="8750160" y="4356000"/>
            <a:ext cx="391680" cy="391680"/>
          </a:xfrm>
          <a:prstGeom prst="rect">
            <a:avLst/>
          </a:prstGeom>
          <a:solidFill>
            <a:srgbClr val="ffb000"/>
          </a:solidFill>
          <a:ln w="0">
            <a:noFill/>
          </a:ln>
          <a:effectLst>
            <a:outerShdw dist="47520" dir="5400000">
              <a:srgbClr val="000000">
                <a:alpha val="20000"/>
              </a:srgbClr>
            </a:outerShdw>
          </a:effectLst>
        </p:spPr>
        <p:style>
          <a:lnRef idx="0"/>
          <a:fillRef idx="0"/>
          <a:effectRef idx="0"/>
          <a:fontRef idx="minor"/>
        </p:style>
      </p:sp>
      <p:sp>
        <p:nvSpPr>
          <p:cNvPr id="85" name="CustomShape 3"/>
          <p:cNvSpPr/>
          <p:nvPr/>
        </p:nvSpPr>
        <p:spPr>
          <a:xfrm>
            <a:off x="877680" y="393480"/>
            <a:ext cx="7871040" cy="804960"/>
          </a:xfrm>
          <a:prstGeom prst="rect">
            <a:avLst/>
          </a:prstGeom>
          <a:solidFill>
            <a:srgbClr val="ffb000"/>
          </a:solidFill>
          <a:ln w="0">
            <a:noFill/>
          </a:ln>
          <a:effectLst>
            <a:outerShdw dist="47520" dir="5400000">
              <a:srgbClr val="000000">
                <a:alpha val="20000"/>
              </a:srgbClr>
            </a:outerShdw>
          </a:effectLst>
        </p:spPr>
        <p:style>
          <a:lnRef idx="0"/>
          <a:fillRef idx="0"/>
          <a:effectRef idx="0"/>
          <a:fontRef idx="minor"/>
        </p:style>
      </p:sp>
      <p:sp>
        <p:nvSpPr>
          <p:cNvPr id="86" name="CustomShape 4"/>
          <p:cNvSpPr/>
          <p:nvPr/>
        </p:nvSpPr>
        <p:spPr>
          <a:xfrm>
            <a:off x="7943760" y="393480"/>
            <a:ext cx="804960" cy="804960"/>
          </a:xfrm>
          <a:prstGeom prst="rect">
            <a:avLst/>
          </a:prstGeom>
          <a:solidFill>
            <a:srgbClr val="ffffff">
              <a:alpha val="53000"/>
            </a:srgbClr>
          </a:solidFill>
          <a:ln w="0">
            <a:noFill/>
          </a:ln>
        </p:spPr>
        <p:style>
          <a:lnRef idx="0"/>
          <a:fillRef idx="0"/>
          <a:effectRef idx="0"/>
          <a:fontRef idx="minor"/>
        </p:style>
      </p:sp>
      <p:sp>
        <p:nvSpPr>
          <p:cNvPr id="87" name="PlaceHolder 5"/>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8"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6.xml"/>
</Relationships>
</file>

<file path=ppt/slides/_rels/slide20.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image" Target="../media/image28.png"/><Relationship Id="rId3"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image" Target="../media/image33.png"/><Relationship Id="rId3"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5.png"/><Relationship Id="rId3"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png"/><Relationship Id="rId3"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43.png"/><Relationship Id="rId3"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image" Target="../media/image55.png"/><Relationship Id="rId3"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image" Target="../media/image57.png"/><Relationship Id="rId3"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image" Target="../media/image60.png"/><Relationship Id="rId3"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image" Target="../media/image64.png"/><Relationship Id="rId3"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image" Target="../media/image65.jpeg"/><Relationship Id="rId2" Type="http://schemas.openxmlformats.org/officeDocument/2006/relationships/image" Target="../media/image66.png"/><Relationship Id="rId3"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image" Target="../media/image68.png"/><Relationship Id="rId3"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72.jpeg"/><Relationship Id="rId2"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image" Target="../media/image73.jpeg"/><Relationship Id="rId2" Type="http://schemas.openxmlformats.org/officeDocument/2006/relationships/image" Target="../media/image74.png"/><Relationship Id="rId3"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image" Target="../media/image76.jpeg"/><Relationship Id="rId2"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image" Target="../media/image77.jpeg"/><Relationship Id="rId2" Type="http://schemas.openxmlformats.org/officeDocument/2006/relationships/image" Target="../media/image78.png"/><Relationship Id="rId3"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image" Target="../media/image79.jpeg"/><Relationship Id="rId2"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image" Target="../media/image80.jpeg"/><Relationship Id="rId2" Type="http://schemas.openxmlformats.org/officeDocument/2006/relationships/image" Target="../media/image81.png"/><Relationship Id="rId3"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image" Target="../media/image82.jpeg"/><Relationship Id="rId2" Type="http://schemas.openxmlformats.org/officeDocument/2006/relationships/image" Target="../media/image83.png"/><Relationship Id="rId3"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image" Target="../media/image84.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png"/><Relationship Id="rId3"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2710080" y="1310760"/>
            <a:ext cx="5474880" cy="2520000"/>
          </a:xfrm>
          <a:prstGeom prst="rect">
            <a:avLst/>
          </a:prstGeom>
          <a:noFill/>
          <a:ln w="0">
            <a:noFill/>
          </a:ln>
        </p:spPr>
        <p:style>
          <a:lnRef idx="0"/>
          <a:fillRef idx="0"/>
          <a:effectRef idx="0"/>
          <a:fontRef idx="minor"/>
        </p:style>
        <p:txBody>
          <a:bodyPr lIns="90000" rIns="90000" tIns="91440" bIns="91440" anchor="ctr">
            <a:noAutofit/>
          </a:bodyPr>
          <a:p>
            <a:pPr>
              <a:lnSpc>
                <a:spcPct val="100000"/>
              </a:lnSpc>
            </a:pPr>
            <a:r>
              <a:rPr b="0" lang="en-US" sz="2600" spc="-1" strike="noStrike">
                <a:solidFill>
                  <a:srgbClr val="000000"/>
                </a:solidFill>
                <a:latin typeface="Arial"/>
                <a:ea typeface="DejaVu Sans"/>
              </a:rPr>
              <a:t>Optimizacija upita kod MS SQL Server baze podataka </a:t>
            </a:r>
            <a:br/>
            <a:br/>
            <a:br/>
            <a:r>
              <a:rPr b="0" lang="en-US" sz="2600" spc="-1" strike="noStrike">
                <a:solidFill>
                  <a:srgbClr val="000000"/>
                </a:solidFill>
                <a:latin typeface="Arial"/>
                <a:ea typeface="DejaVu Sans"/>
              </a:rPr>
              <a:t>Ivan Milojkovic 1687</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Optimizacija upita</a:t>
            </a:r>
            <a:endParaRPr b="0" lang="en-US" sz="2400" spc="-1" strike="noStrike">
              <a:latin typeface="Arial"/>
            </a:endParaRPr>
          </a:p>
        </p:txBody>
      </p:sp>
      <p:sp>
        <p:nvSpPr>
          <p:cNvPr id="170" name="CustomShape 2"/>
          <p:cNvSpPr/>
          <p:nvPr/>
        </p:nvSpPr>
        <p:spPr>
          <a:xfrm>
            <a:off x="1560240" y="1600200"/>
            <a:ext cx="712656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Times New Roman"/>
              </a:rPr>
              <a:t>Optimizator upita ima nekoliko faza optimizacije koje su razvijene na taj nacin da pokušavaju da optimizuju upite što brže i jednostavnije, izbegavajuci da koriste skuplje osim ako to nije neophodno.Sem, u fazi simplifikacije, plan izvršenja može biti generisan u bilo kojoj od ostalih faza.</a:t>
            </a:r>
            <a:r>
              <a:rPr b="0" lang="sr-Latn-RS" sz="1200" spc="-1" strike="noStrike">
                <a:solidFill>
                  <a:srgbClr val="434343"/>
                </a:solidFill>
                <a:latin typeface="Times New Roman"/>
                <a:ea typeface="Times New Roman"/>
              </a:rPr>
              <a:t> </a:t>
            </a:r>
            <a:endParaRPr b="0" lang="en-US" sz="1200" spc="-1" strike="noStrike">
              <a:latin typeface="Arial"/>
            </a:endParaRPr>
          </a:p>
        </p:txBody>
      </p:sp>
      <p:sp>
        <p:nvSpPr>
          <p:cNvPr id="171"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5DC9E07E-BB45-43C4-BA17-833D1D218EBF}"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172"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grpSp>
        <p:nvGrpSpPr>
          <p:cNvPr id="173" name="Group 5"/>
          <p:cNvGrpSpPr/>
          <p:nvPr/>
        </p:nvGrpSpPr>
        <p:grpSpPr>
          <a:xfrm>
            <a:off x="1371600" y="2972160"/>
            <a:ext cx="1942920" cy="914040"/>
            <a:chOff x="1371600" y="2972160"/>
            <a:chExt cx="1942920" cy="914040"/>
          </a:xfrm>
        </p:grpSpPr>
        <p:sp>
          <p:nvSpPr>
            <p:cNvPr id="174" name="CustomShape 6"/>
            <p:cNvSpPr/>
            <p:nvPr/>
          </p:nvSpPr>
          <p:spPr>
            <a:xfrm>
              <a:off x="1371600" y="2972160"/>
              <a:ext cx="1942920" cy="914040"/>
            </a:xfrm>
            <a:prstGeom prst="round2DiagRect">
              <a:avLst>
                <a:gd name="adj1" fmla="val 0"/>
                <a:gd name="adj2" fmla="val 17764"/>
              </a:avLst>
            </a:prstGeom>
            <a:solidFill>
              <a:srgbClr val="77bc65"/>
            </a:solidFill>
            <a:ln w="0">
              <a:noFill/>
            </a:ln>
          </p:spPr>
          <p:style>
            <a:lnRef idx="0"/>
            <a:fillRef idx="0"/>
            <a:effectRef idx="0"/>
            <a:fontRef idx="minor"/>
          </p:style>
        </p:sp>
        <p:sp>
          <p:nvSpPr>
            <p:cNvPr id="175" name="CustomShape 7"/>
            <p:cNvSpPr/>
            <p:nvPr/>
          </p:nvSpPr>
          <p:spPr>
            <a:xfrm>
              <a:off x="1828800" y="3200760"/>
              <a:ext cx="1450080" cy="387360"/>
            </a:xfrm>
            <a:prstGeom prst="rect">
              <a:avLst/>
            </a:prstGeom>
            <a:solidFill>
              <a:srgbClr val="77bc65"/>
            </a:solidFill>
            <a:ln w="0">
              <a:noFill/>
            </a:ln>
          </p:spPr>
          <p:style>
            <a:lnRef idx="0"/>
            <a:fillRef idx="0"/>
            <a:effectRef idx="0"/>
            <a:fontRef idx="minor"/>
          </p:style>
          <p:txBody>
            <a:bodyPr lIns="90000" rIns="90000" tIns="91440" bIns="91440">
              <a:noAutofit/>
            </a:bodyPr>
            <a:p>
              <a:pPr>
                <a:lnSpc>
                  <a:spcPct val="108000"/>
                </a:lnSpc>
                <a:spcAft>
                  <a:spcPts val="799"/>
                </a:spcAft>
              </a:pPr>
              <a:r>
                <a:rPr b="1" lang="en" sz="1100" spc="-1" strike="noStrike">
                  <a:solidFill>
                    <a:srgbClr val="ffffff"/>
                  </a:solidFill>
                  <a:latin typeface="Barlow"/>
                  <a:ea typeface="Barlow"/>
                </a:rPr>
                <a:t>Simplifikacija</a:t>
              </a:r>
              <a:endParaRPr b="0" lang="en-US" sz="1100" spc="-1" strike="noStrike">
                <a:latin typeface="Arial"/>
              </a:endParaRPr>
            </a:p>
          </p:txBody>
        </p:sp>
      </p:grpSp>
      <p:grpSp>
        <p:nvGrpSpPr>
          <p:cNvPr id="176" name="Group 8"/>
          <p:cNvGrpSpPr/>
          <p:nvPr/>
        </p:nvGrpSpPr>
        <p:grpSpPr>
          <a:xfrm>
            <a:off x="4114800" y="2972160"/>
            <a:ext cx="1942920" cy="914040"/>
            <a:chOff x="4114800" y="2972160"/>
            <a:chExt cx="1942920" cy="914040"/>
          </a:xfrm>
        </p:grpSpPr>
        <p:sp>
          <p:nvSpPr>
            <p:cNvPr id="177" name="CustomShape 9"/>
            <p:cNvSpPr/>
            <p:nvPr/>
          </p:nvSpPr>
          <p:spPr>
            <a:xfrm>
              <a:off x="4114800" y="2972160"/>
              <a:ext cx="1942920" cy="914040"/>
            </a:xfrm>
            <a:prstGeom prst="round2DiagRect">
              <a:avLst>
                <a:gd name="adj1" fmla="val 0"/>
                <a:gd name="adj2" fmla="val 17764"/>
              </a:avLst>
            </a:prstGeom>
            <a:solidFill>
              <a:srgbClr val="77bc65"/>
            </a:solidFill>
            <a:ln w="0">
              <a:noFill/>
            </a:ln>
          </p:spPr>
          <p:style>
            <a:lnRef idx="0"/>
            <a:fillRef idx="0"/>
            <a:effectRef idx="0"/>
            <a:fontRef idx="minor"/>
          </p:style>
        </p:sp>
        <p:sp>
          <p:nvSpPr>
            <p:cNvPr id="178" name="CustomShape 10"/>
            <p:cNvSpPr/>
            <p:nvPr/>
          </p:nvSpPr>
          <p:spPr>
            <a:xfrm>
              <a:off x="4572000" y="3200760"/>
              <a:ext cx="1450080" cy="387360"/>
            </a:xfrm>
            <a:prstGeom prst="rect">
              <a:avLst/>
            </a:prstGeom>
            <a:solidFill>
              <a:srgbClr val="77bc65"/>
            </a:solidFill>
            <a:ln w="0">
              <a:noFill/>
            </a:ln>
          </p:spPr>
          <p:style>
            <a:lnRef idx="0"/>
            <a:fillRef idx="0"/>
            <a:effectRef idx="0"/>
            <a:fontRef idx="minor"/>
          </p:style>
          <p:txBody>
            <a:bodyPr lIns="90000" rIns="90000" tIns="91440" bIns="91440">
              <a:noAutofit/>
            </a:bodyPr>
            <a:p>
              <a:pPr>
                <a:lnSpc>
                  <a:spcPct val="108000"/>
                </a:lnSpc>
                <a:spcAft>
                  <a:spcPts val="799"/>
                </a:spcAft>
              </a:pPr>
              <a:r>
                <a:rPr b="1" lang="en" sz="1100" spc="-1" strike="noStrike">
                  <a:solidFill>
                    <a:srgbClr val="ffffff"/>
                  </a:solidFill>
                  <a:latin typeface="Barlow"/>
                  <a:ea typeface="Barlow"/>
                </a:rPr>
                <a:t>Optimizacija trivijalnih planova </a:t>
              </a:r>
              <a:endParaRPr b="0" lang="en-US" sz="1100" spc="-1" strike="noStrike">
                <a:latin typeface="Arial"/>
              </a:endParaRPr>
            </a:p>
          </p:txBody>
        </p:sp>
      </p:grpSp>
      <p:grpSp>
        <p:nvGrpSpPr>
          <p:cNvPr id="179" name="Group 11"/>
          <p:cNvGrpSpPr/>
          <p:nvPr/>
        </p:nvGrpSpPr>
        <p:grpSpPr>
          <a:xfrm>
            <a:off x="6972480" y="2971800"/>
            <a:ext cx="1942920" cy="914040"/>
            <a:chOff x="6972480" y="2971800"/>
            <a:chExt cx="1942920" cy="914040"/>
          </a:xfrm>
        </p:grpSpPr>
        <p:sp>
          <p:nvSpPr>
            <p:cNvPr id="180" name="CustomShape 12"/>
            <p:cNvSpPr/>
            <p:nvPr/>
          </p:nvSpPr>
          <p:spPr>
            <a:xfrm>
              <a:off x="6972480" y="2971800"/>
              <a:ext cx="1942920" cy="914040"/>
            </a:xfrm>
            <a:prstGeom prst="round2DiagRect">
              <a:avLst>
                <a:gd name="adj1" fmla="val 0"/>
                <a:gd name="adj2" fmla="val 17764"/>
              </a:avLst>
            </a:prstGeom>
            <a:solidFill>
              <a:srgbClr val="77bc65"/>
            </a:solidFill>
            <a:ln w="0">
              <a:noFill/>
            </a:ln>
          </p:spPr>
          <p:style>
            <a:lnRef idx="0"/>
            <a:fillRef idx="0"/>
            <a:effectRef idx="0"/>
            <a:fontRef idx="minor"/>
          </p:style>
        </p:sp>
        <p:sp>
          <p:nvSpPr>
            <p:cNvPr id="181" name="CustomShape 13"/>
            <p:cNvSpPr/>
            <p:nvPr/>
          </p:nvSpPr>
          <p:spPr>
            <a:xfrm>
              <a:off x="7429680" y="3200400"/>
              <a:ext cx="1450080" cy="387360"/>
            </a:xfrm>
            <a:prstGeom prst="rect">
              <a:avLst/>
            </a:prstGeom>
            <a:solidFill>
              <a:srgbClr val="77bc65"/>
            </a:solidFill>
            <a:ln w="0">
              <a:noFill/>
            </a:ln>
          </p:spPr>
          <p:style>
            <a:lnRef idx="0"/>
            <a:fillRef idx="0"/>
            <a:effectRef idx="0"/>
            <a:fontRef idx="minor"/>
          </p:style>
          <p:txBody>
            <a:bodyPr lIns="90000" rIns="90000" tIns="91440" bIns="91440">
              <a:noAutofit/>
            </a:bodyPr>
            <a:p>
              <a:pPr>
                <a:lnSpc>
                  <a:spcPct val="108000"/>
                </a:lnSpc>
                <a:spcAft>
                  <a:spcPts val="799"/>
                </a:spcAft>
              </a:pPr>
              <a:r>
                <a:rPr b="1" lang="en" sz="1100" spc="-1" strike="noStrike">
                  <a:solidFill>
                    <a:srgbClr val="ffffff"/>
                  </a:solidFill>
                  <a:latin typeface="Barlow"/>
                  <a:ea typeface="Barlow"/>
                </a:rPr>
                <a:t>Puna optimizacija</a:t>
              </a:r>
              <a:endParaRPr b="0" lang="en-US" sz="1100" spc="-1" strike="noStrike">
                <a:latin typeface="Arial"/>
              </a:endParaRPr>
            </a:p>
          </p:txBody>
        </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2"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Optimizacija upita</a:t>
            </a:r>
            <a:endParaRPr b="0" lang="en-US" sz="2400" spc="-1" strike="noStrike">
              <a:latin typeface="Arial"/>
            </a:endParaRPr>
          </a:p>
        </p:txBody>
      </p:sp>
      <p:sp>
        <p:nvSpPr>
          <p:cNvPr id="183" name="CustomShape 2"/>
          <p:cNvSpPr/>
          <p:nvPr/>
        </p:nvSpPr>
        <p:spPr>
          <a:xfrm>
            <a:off x="1560240" y="1600200"/>
            <a:ext cx="712656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Times New Roman"/>
              </a:rPr>
              <a:t>Tokom faze simplifikacije upita, cilj je pojednostaviti strukturu upita kako bi se optimizacija lakše izvršila. U ovoj fazi:</a:t>
            </a:r>
            <a:endParaRPr b="0" lang="sr-Latn-RS" sz="1600" spc="-1" strike="noStrike">
              <a:latin typeface="Barlow"/>
              <a:ea typeface="Times New Roman"/>
            </a:endParaRPr>
          </a:p>
          <a:p>
            <a:endParaRPr b="0" lang="sr-Latn-RS" sz="1600" spc="-1" strike="noStrike">
              <a:latin typeface="Barlow"/>
              <a:ea typeface="Times New Roman"/>
            </a:endParaRPr>
          </a:p>
          <a:p>
            <a:r>
              <a:rPr b="0" lang="sr-Latn-RS" sz="1600" spc="-1" strike="noStrike">
                <a:solidFill>
                  <a:srgbClr val="434343"/>
                </a:solidFill>
                <a:latin typeface="Barlow"/>
                <a:ea typeface="Times New Roman"/>
              </a:rPr>
              <a:t>Ugnježdeni upiti se često konvertuju u spojeve, pri čemu se mogu dodati spoljašnji spojevi i operacije grupisanja ako to nije moguće direktno.</a:t>
            </a:r>
            <a:endParaRPr b="0" lang="sr-Latn-RS" sz="1600" spc="-1" strike="noStrike">
              <a:latin typeface="Barlow"/>
              <a:ea typeface="Times New Roman"/>
            </a:endParaRPr>
          </a:p>
          <a:p>
            <a:r>
              <a:rPr b="0" lang="sr-Latn-RS" sz="1600" spc="-1" strike="noStrike">
                <a:solidFill>
                  <a:srgbClr val="434343"/>
                </a:solidFill>
                <a:latin typeface="Barlow"/>
                <a:ea typeface="Times New Roman"/>
              </a:rPr>
              <a:t> </a:t>
            </a:r>
            <a:r>
              <a:rPr b="0" lang="sr-Latn-RS" sz="1600" spc="-1" strike="noStrike">
                <a:solidFill>
                  <a:srgbClr val="434343"/>
                </a:solidFill>
                <a:latin typeface="Barlow"/>
                <a:ea typeface="Times New Roman"/>
              </a:rPr>
              <a:t>Redundantni spojevi se uklanjaju, kao što je slučaj sa nepotrebnim spojevima koji proizlaze iz ograničenja stranog ključa ili besmislenih logičkih izraza.</a:t>
            </a:r>
            <a:endParaRPr b="0" lang="sr-Latn-RS" sz="1600" spc="-1" strike="noStrike">
              <a:latin typeface="Barlow"/>
              <a:ea typeface="Times New Roman"/>
            </a:endParaRPr>
          </a:p>
          <a:p>
            <a:r>
              <a:rPr b="0" lang="sr-Latn-RS" sz="1600" spc="-1" strike="noStrike">
                <a:solidFill>
                  <a:srgbClr val="434343"/>
                </a:solidFill>
                <a:latin typeface="Barlow"/>
                <a:ea typeface="Times New Roman"/>
              </a:rPr>
              <a:t>Filteri iz WHERE klauzule se pomeraju niz stablo upita kako bi se omogućilo ranije filtriranje i bolje poklapanje sa indeksima.</a:t>
            </a:r>
            <a:endParaRPr b="0" lang="sr-Latn-RS" sz="1600" spc="-1" strike="noStrike">
              <a:latin typeface="Barlow"/>
              <a:ea typeface="Times New Roman"/>
            </a:endParaRPr>
          </a:p>
          <a:p>
            <a:r>
              <a:rPr b="0" lang="sr-Latn-RS" sz="1600" spc="-1" strike="noStrike">
                <a:solidFill>
                  <a:srgbClr val="434343"/>
                </a:solidFill>
                <a:latin typeface="Barlow"/>
                <a:ea typeface="Times New Roman"/>
              </a:rPr>
              <a:t>Suvišni upiti se eliminišu, kao što je ignorisanje duplog sortiranja već sortiranih podataka ili ponovljenog filtriranja.</a:t>
            </a:r>
            <a:endParaRPr b="0" lang="sr-Latn-RS" sz="1600" spc="-1" strike="noStrike">
              <a:latin typeface="Barlow"/>
              <a:ea typeface="Times New Roman"/>
            </a:endParaRPr>
          </a:p>
        </p:txBody>
      </p:sp>
      <p:sp>
        <p:nvSpPr>
          <p:cNvPr id="184"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5AE2EA3E-1B81-45A7-96DF-8A2154BC9BF9}"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185"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6"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Optimizacija upita</a:t>
            </a:r>
            <a:endParaRPr b="0" lang="en-US" sz="2400" spc="-1" strike="noStrike">
              <a:latin typeface="Arial"/>
            </a:endParaRPr>
          </a:p>
        </p:txBody>
      </p:sp>
      <p:sp>
        <p:nvSpPr>
          <p:cNvPr id="187" name="CustomShape 2"/>
          <p:cNvSpPr/>
          <p:nvPr/>
        </p:nvSpPr>
        <p:spPr>
          <a:xfrm>
            <a:off x="1560240" y="1600200"/>
            <a:ext cx="7126560" cy="3196800"/>
          </a:xfrm>
          <a:prstGeom prst="rect">
            <a:avLst/>
          </a:prstGeom>
          <a:noFill/>
          <a:ln w="0">
            <a:noFill/>
          </a:ln>
        </p:spPr>
        <p:style>
          <a:lnRef idx="0"/>
          <a:fillRef idx="0"/>
          <a:effectRef idx="0"/>
          <a:fontRef idx="minor"/>
        </p:style>
        <p:txBody>
          <a:bodyPr lIns="90000" rIns="90000" tIns="91440" bIns="91440">
            <a:noAutofit/>
          </a:bodyPr>
          <a:p>
            <a:pPr>
              <a:lnSpc>
                <a:spcPct val="100000"/>
              </a:lnSpc>
            </a:pPr>
            <a:r>
              <a:rPr b="0" lang="sr-Latn-RS" sz="1600" spc="-1" strike="noStrike">
                <a:solidFill>
                  <a:srgbClr val="434343"/>
                </a:solidFill>
                <a:latin typeface="Barlow"/>
                <a:ea typeface="Times New Roman"/>
              </a:rPr>
              <a:t>Sam proces optimizacije može biti zahtevniji za pokretanje i izvršavanje jednostavnih upita koji ne traže procenu troškova. Da bi se izbegla ova skupa operacija kod jednostavnih upita, SQL Server primenjuje optimizaciju trivijalnih planova</a:t>
            </a:r>
            <a:r>
              <a:rPr b="0" lang="sr-Latn-RS" sz="1600" spc="-1" strike="noStrike">
                <a:solidFill>
                  <a:srgbClr val="434343"/>
                </a:solidFill>
                <a:latin typeface="Barlow"/>
                <a:ea typeface="Book Antiqua"/>
              </a:rPr>
              <a:t>. Ako postoji samo jedan moguć način za izvršenje upita, na osnovu strukture upita i dostupnih metapodataka, značajan deo posla može biti zaobiđen.</a:t>
            </a:r>
            <a:endParaRPr b="0" lang="sr-Latn-RS" sz="1600" spc="-1" strike="noStrike">
              <a:latin typeface="Barlow"/>
              <a:ea typeface="Book Antiqua"/>
            </a:endParaRPr>
          </a:p>
        </p:txBody>
      </p:sp>
      <p:sp>
        <p:nvSpPr>
          <p:cNvPr id="188"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58326C76-26CA-4668-BB70-03D2E4B52B40}"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189"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pic>
        <p:nvPicPr>
          <p:cNvPr id="190" name="" descr=""/>
          <p:cNvPicPr/>
          <p:nvPr/>
        </p:nvPicPr>
        <p:blipFill>
          <a:blip r:embed="rId2"/>
          <a:stretch/>
        </p:blipFill>
        <p:spPr>
          <a:xfrm>
            <a:off x="2514600" y="3330720"/>
            <a:ext cx="4312440" cy="220680"/>
          </a:xfrm>
          <a:prstGeom prst="rect">
            <a:avLst/>
          </a:prstGeom>
          <a:ln w="0">
            <a:noFill/>
          </a:ln>
        </p:spPr>
      </p:pic>
      <p:pic>
        <p:nvPicPr>
          <p:cNvPr id="191" name="" descr=""/>
          <p:cNvPicPr/>
          <p:nvPr/>
        </p:nvPicPr>
        <p:blipFill>
          <a:blip r:embed="rId3"/>
          <a:stretch/>
        </p:blipFill>
        <p:spPr>
          <a:xfrm>
            <a:off x="1989000" y="3657600"/>
            <a:ext cx="5783400" cy="540720"/>
          </a:xfrm>
          <a:prstGeom prst="rect">
            <a:avLst/>
          </a:prstGeom>
          <a:ln w="0">
            <a:noFill/>
          </a:ln>
        </p:spPr>
      </p:pic>
      <p:sp>
        <p:nvSpPr>
          <p:cNvPr id="192" name="CustomShape 5"/>
          <p:cNvSpPr/>
          <p:nvPr/>
        </p:nvSpPr>
        <p:spPr>
          <a:xfrm>
            <a:off x="1600200" y="4118400"/>
            <a:ext cx="712656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Times New Roman"/>
              </a:rPr>
              <a:t>Upit za selektovanje podataka i prikaz trivijalnog plana za izvršenje upita</a:t>
            </a:r>
            <a:endParaRPr b="0" lang="sr-Latn-RS" sz="1600" spc="-1" strike="noStrike">
              <a:latin typeface="Barlow"/>
              <a:ea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3"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Optimizacija upita</a:t>
            </a:r>
            <a:endParaRPr b="0" lang="en-US" sz="2400" spc="-1" strike="noStrike">
              <a:latin typeface="Arial"/>
            </a:endParaRPr>
          </a:p>
        </p:txBody>
      </p:sp>
      <p:sp>
        <p:nvSpPr>
          <p:cNvPr id="194" name="CustomShape 2"/>
          <p:cNvSpPr/>
          <p:nvPr/>
        </p:nvSpPr>
        <p:spPr>
          <a:xfrm>
            <a:off x="1560240" y="1600200"/>
            <a:ext cx="7126560" cy="3196800"/>
          </a:xfrm>
          <a:prstGeom prst="rect">
            <a:avLst/>
          </a:prstGeom>
          <a:noFill/>
          <a:ln w="0">
            <a:noFill/>
          </a:ln>
        </p:spPr>
        <p:style>
          <a:lnRef idx="0"/>
          <a:fillRef idx="0"/>
          <a:effectRef idx="0"/>
          <a:fontRef idx="minor"/>
        </p:style>
        <p:txBody>
          <a:bodyPr lIns="90000" rIns="90000" tIns="91440" bIns="91440">
            <a:noAutofit/>
          </a:bodyPr>
          <a:p>
            <a:endParaRPr b="0" lang="sr-Latn-RS" sz="1600" spc="-1" strike="noStrike">
              <a:latin typeface="Barlow"/>
              <a:ea typeface="Times New Roman"/>
            </a:endParaRPr>
          </a:p>
          <a:p>
            <a:r>
              <a:rPr b="0" lang="sr-Latn-RS" sz="1600" spc="-1" strike="noStrike">
                <a:solidFill>
                  <a:srgbClr val="434343"/>
                </a:solidFill>
                <a:latin typeface="Barlow"/>
                <a:ea typeface="Book Antiqua"/>
              </a:rPr>
              <a:t>	</a:t>
            </a:r>
            <a:r>
              <a:rPr b="0" lang="sr-Latn-RS" sz="1600" spc="-1" strike="noStrike">
                <a:solidFill>
                  <a:srgbClr val="434343"/>
                </a:solidFill>
                <a:latin typeface="Barlow"/>
                <a:ea typeface="Times New Roman"/>
              </a:rPr>
              <a:t>Ako se upit ne kvalifikuje za trivijalni p</a:t>
            </a:r>
            <a:r>
              <a:rPr b="0" lang="sr-Latn-RS" sz="1600" spc="-1" strike="noStrike">
                <a:solidFill>
                  <a:srgbClr val="434343"/>
                </a:solidFill>
                <a:latin typeface="Barlow"/>
                <a:ea typeface="Times New Roman CE"/>
              </a:rPr>
              <a:t>lan, SQL Server pokreće optimizaciju zasnovanu na ceni, koja koristi skup transformacionih pravila za kreiranje alternativnih planova. Ovi alternativni planovi se smeštaju u strukturu zvanu memo, a na osnovu procene troškova bira se najoptimalniji plan. Potpuna optimizacija se odvija kroz tri faze, pri čemu svaka faza primenjuje različita pravila transformacije. Zbog mogućnosti generisanja velikog broja alternativnih planova, SQL Server koristi heuristički pristup kako bi smanjio broj opcija. Proces može završiti odmah ako se pronađe dovoljno efikasan plan, u skladu s unutrašnjim pragom poznatim optimizatoru. </a:t>
            </a:r>
            <a:endParaRPr b="0" lang="sr-Latn-RS" sz="1600" spc="-1" strike="noStrike">
              <a:latin typeface="Barlow"/>
              <a:ea typeface="Book Antiqua"/>
            </a:endParaRPr>
          </a:p>
        </p:txBody>
      </p:sp>
      <p:sp>
        <p:nvSpPr>
          <p:cNvPr id="195"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93A17F6D-4622-41BB-A9DA-E9639A5C127D}"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196"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7"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Optimizacija upita</a:t>
            </a:r>
            <a:endParaRPr b="0" lang="en-US" sz="2400" spc="-1" strike="noStrike">
              <a:latin typeface="Arial"/>
            </a:endParaRPr>
          </a:p>
        </p:txBody>
      </p:sp>
      <p:sp>
        <p:nvSpPr>
          <p:cNvPr id="198" name="CustomShape 2"/>
          <p:cNvSpPr/>
          <p:nvPr/>
        </p:nvSpPr>
        <p:spPr>
          <a:xfrm>
            <a:off x="1560240" y="1828800"/>
            <a:ext cx="712656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Times New Roman CE"/>
              </a:rPr>
              <a:t>Ako je plan na kraju svake faze previše skup, optimizator prelazi na sledeću fazu, gde se primenjuju složenija pravila transformacije.</a:t>
            </a:r>
            <a:r>
              <a:rPr b="0" lang="sr-Latn-RS" sz="1600" spc="-1" strike="noStrike">
                <a:solidFill>
                  <a:srgbClr val="434343"/>
                </a:solidFill>
                <a:latin typeface="Barlow"/>
                <a:ea typeface="Times New Roman"/>
              </a:rPr>
              <a:t> Faze su:</a:t>
            </a:r>
            <a:endParaRPr b="0" lang="sr-Latn-RS" sz="1600" spc="-1" strike="noStrike">
              <a:latin typeface="Barlow"/>
              <a:ea typeface="Book Antiqua"/>
            </a:endParaRPr>
          </a:p>
        </p:txBody>
      </p:sp>
      <p:sp>
        <p:nvSpPr>
          <p:cNvPr id="199"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3DFE4836-1DAB-4249-9E1E-2AE739A9299A}"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00"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grpSp>
        <p:nvGrpSpPr>
          <p:cNvPr id="201" name="Group 5"/>
          <p:cNvGrpSpPr/>
          <p:nvPr/>
        </p:nvGrpSpPr>
        <p:grpSpPr>
          <a:xfrm>
            <a:off x="1714680" y="2971800"/>
            <a:ext cx="1942920" cy="914040"/>
            <a:chOff x="1714680" y="2971800"/>
            <a:chExt cx="1942920" cy="914040"/>
          </a:xfrm>
        </p:grpSpPr>
        <p:sp>
          <p:nvSpPr>
            <p:cNvPr id="202" name="CustomShape 6"/>
            <p:cNvSpPr/>
            <p:nvPr/>
          </p:nvSpPr>
          <p:spPr>
            <a:xfrm>
              <a:off x="1714680" y="2971800"/>
              <a:ext cx="1942920" cy="914040"/>
            </a:xfrm>
            <a:prstGeom prst="round2DiagRect">
              <a:avLst>
                <a:gd name="adj1" fmla="val 0"/>
                <a:gd name="adj2" fmla="val 17764"/>
              </a:avLst>
            </a:prstGeom>
            <a:solidFill>
              <a:srgbClr val="77bc65"/>
            </a:solidFill>
            <a:ln w="0">
              <a:noFill/>
            </a:ln>
          </p:spPr>
          <p:style>
            <a:lnRef idx="0"/>
            <a:fillRef idx="0"/>
            <a:effectRef idx="0"/>
            <a:fontRef idx="minor"/>
          </p:style>
        </p:sp>
        <p:sp>
          <p:nvSpPr>
            <p:cNvPr id="203" name="CustomShape 7"/>
            <p:cNvSpPr/>
            <p:nvPr/>
          </p:nvSpPr>
          <p:spPr>
            <a:xfrm>
              <a:off x="2171880" y="3200400"/>
              <a:ext cx="1450080" cy="387360"/>
            </a:xfrm>
            <a:prstGeom prst="rect">
              <a:avLst/>
            </a:prstGeom>
            <a:solidFill>
              <a:srgbClr val="77bc65"/>
            </a:solidFill>
            <a:ln w="0">
              <a:noFill/>
            </a:ln>
          </p:spPr>
          <p:style>
            <a:lnRef idx="0"/>
            <a:fillRef idx="0"/>
            <a:effectRef idx="0"/>
            <a:fontRef idx="minor"/>
          </p:style>
          <p:txBody>
            <a:bodyPr lIns="90000" rIns="90000" tIns="91440" bIns="91440">
              <a:noAutofit/>
            </a:bodyPr>
            <a:p>
              <a:pPr>
                <a:lnSpc>
                  <a:spcPct val="108000"/>
                </a:lnSpc>
                <a:spcAft>
                  <a:spcPts val="799"/>
                </a:spcAft>
              </a:pPr>
              <a:r>
                <a:rPr b="1" lang="en" sz="1100" spc="-1" strike="noStrike">
                  <a:solidFill>
                    <a:srgbClr val="ffffff"/>
                  </a:solidFill>
                  <a:latin typeface="Barlow"/>
                  <a:ea typeface="Barlow"/>
                </a:rPr>
                <a:t>Search 0</a:t>
              </a:r>
              <a:endParaRPr b="0" lang="en-US" sz="1100" spc="-1" strike="noStrike">
                <a:latin typeface="Arial"/>
              </a:endParaRPr>
            </a:p>
          </p:txBody>
        </p:sp>
      </p:grpSp>
      <p:grpSp>
        <p:nvGrpSpPr>
          <p:cNvPr id="204" name="Group 8"/>
          <p:cNvGrpSpPr/>
          <p:nvPr/>
        </p:nvGrpSpPr>
        <p:grpSpPr>
          <a:xfrm>
            <a:off x="4343400" y="2971800"/>
            <a:ext cx="1942920" cy="914040"/>
            <a:chOff x="4343400" y="2971800"/>
            <a:chExt cx="1942920" cy="914040"/>
          </a:xfrm>
        </p:grpSpPr>
        <p:sp>
          <p:nvSpPr>
            <p:cNvPr id="205" name="CustomShape 9"/>
            <p:cNvSpPr/>
            <p:nvPr/>
          </p:nvSpPr>
          <p:spPr>
            <a:xfrm>
              <a:off x="4343400" y="2971800"/>
              <a:ext cx="1942920" cy="914040"/>
            </a:xfrm>
            <a:prstGeom prst="round2DiagRect">
              <a:avLst>
                <a:gd name="adj1" fmla="val 0"/>
                <a:gd name="adj2" fmla="val 17764"/>
              </a:avLst>
            </a:prstGeom>
            <a:solidFill>
              <a:srgbClr val="77bc65"/>
            </a:solidFill>
            <a:ln w="0">
              <a:noFill/>
            </a:ln>
          </p:spPr>
          <p:style>
            <a:lnRef idx="0"/>
            <a:fillRef idx="0"/>
            <a:effectRef idx="0"/>
            <a:fontRef idx="minor"/>
          </p:style>
        </p:sp>
        <p:sp>
          <p:nvSpPr>
            <p:cNvPr id="206" name="CustomShape 10"/>
            <p:cNvSpPr/>
            <p:nvPr/>
          </p:nvSpPr>
          <p:spPr>
            <a:xfrm>
              <a:off x="4800600" y="3200400"/>
              <a:ext cx="1450080" cy="387360"/>
            </a:xfrm>
            <a:prstGeom prst="rect">
              <a:avLst/>
            </a:prstGeom>
            <a:solidFill>
              <a:srgbClr val="77bc65"/>
            </a:solidFill>
            <a:ln w="0">
              <a:noFill/>
            </a:ln>
          </p:spPr>
          <p:style>
            <a:lnRef idx="0"/>
            <a:fillRef idx="0"/>
            <a:effectRef idx="0"/>
            <a:fontRef idx="minor"/>
          </p:style>
          <p:txBody>
            <a:bodyPr lIns="90000" rIns="90000" tIns="91440" bIns="91440">
              <a:noAutofit/>
            </a:bodyPr>
            <a:p>
              <a:pPr>
                <a:lnSpc>
                  <a:spcPct val="108000"/>
                </a:lnSpc>
                <a:spcAft>
                  <a:spcPts val="799"/>
                </a:spcAft>
              </a:pPr>
              <a:r>
                <a:rPr b="1" lang="en" sz="1100" spc="-1" strike="noStrike">
                  <a:solidFill>
                    <a:srgbClr val="ffffff"/>
                  </a:solidFill>
                  <a:latin typeface="Barlow"/>
                  <a:ea typeface="Barlow"/>
                </a:rPr>
                <a:t>Search 1</a:t>
              </a:r>
              <a:endParaRPr b="0" lang="en-US" sz="1100" spc="-1" strike="noStrike">
                <a:latin typeface="Arial"/>
              </a:endParaRPr>
            </a:p>
          </p:txBody>
        </p:sp>
      </p:grpSp>
      <p:grpSp>
        <p:nvGrpSpPr>
          <p:cNvPr id="207" name="Group 11"/>
          <p:cNvGrpSpPr/>
          <p:nvPr/>
        </p:nvGrpSpPr>
        <p:grpSpPr>
          <a:xfrm>
            <a:off x="6858000" y="2972160"/>
            <a:ext cx="1942920" cy="914040"/>
            <a:chOff x="6858000" y="2972160"/>
            <a:chExt cx="1942920" cy="914040"/>
          </a:xfrm>
        </p:grpSpPr>
        <p:sp>
          <p:nvSpPr>
            <p:cNvPr id="208" name="CustomShape 12"/>
            <p:cNvSpPr/>
            <p:nvPr/>
          </p:nvSpPr>
          <p:spPr>
            <a:xfrm>
              <a:off x="6858000" y="2972160"/>
              <a:ext cx="1942920" cy="914040"/>
            </a:xfrm>
            <a:prstGeom prst="round2DiagRect">
              <a:avLst>
                <a:gd name="adj1" fmla="val 0"/>
                <a:gd name="adj2" fmla="val 17764"/>
              </a:avLst>
            </a:prstGeom>
            <a:solidFill>
              <a:srgbClr val="77bc65"/>
            </a:solidFill>
            <a:ln w="0">
              <a:noFill/>
            </a:ln>
          </p:spPr>
          <p:style>
            <a:lnRef idx="0"/>
            <a:fillRef idx="0"/>
            <a:effectRef idx="0"/>
            <a:fontRef idx="minor"/>
          </p:style>
        </p:sp>
        <p:sp>
          <p:nvSpPr>
            <p:cNvPr id="209" name="CustomShape 13"/>
            <p:cNvSpPr/>
            <p:nvPr/>
          </p:nvSpPr>
          <p:spPr>
            <a:xfrm>
              <a:off x="7315200" y="3200760"/>
              <a:ext cx="1450080" cy="387360"/>
            </a:xfrm>
            <a:prstGeom prst="rect">
              <a:avLst/>
            </a:prstGeom>
            <a:solidFill>
              <a:srgbClr val="77bc65"/>
            </a:solidFill>
            <a:ln w="0">
              <a:noFill/>
            </a:ln>
          </p:spPr>
          <p:style>
            <a:lnRef idx="0"/>
            <a:fillRef idx="0"/>
            <a:effectRef idx="0"/>
            <a:fontRef idx="minor"/>
          </p:style>
          <p:txBody>
            <a:bodyPr lIns="90000" rIns="90000" tIns="91440" bIns="91440">
              <a:noAutofit/>
            </a:bodyPr>
            <a:p>
              <a:pPr>
                <a:lnSpc>
                  <a:spcPct val="108000"/>
                </a:lnSpc>
                <a:spcAft>
                  <a:spcPts val="799"/>
                </a:spcAft>
              </a:pPr>
              <a:r>
                <a:rPr b="1" lang="en" sz="1100" spc="-1" strike="noStrike">
                  <a:solidFill>
                    <a:srgbClr val="ffffff"/>
                  </a:solidFill>
                  <a:latin typeface="Barlow"/>
                  <a:ea typeface="Barlow"/>
                </a:rPr>
                <a:t>Search 2</a:t>
              </a:r>
              <a:endParaRPr b="0" lang="en-US" sz="1100" spc="-1" strike="noStrike">
                <a:latin typeface="Arial"/>
              </a:endParaRPr>
            </a:p>
          </p:txBody>
        </p:sp>
      </p:gr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0"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Optimizacija upita</a:t>
            </a:r>
            <a:endParaRPr b="0" lang="en-US" sz="2400" spc="-1" strike="noStrike">
              <a:latin typeface="Arial"/>
            </a:endParaRPr>
          </a:p>
        </p:txBody>
      </p:sp>
      <p:sp>
        <p:nvSpPr>
          <p:cNvPr id="211" name="CustomShape 2"/>
          <p:cNvSpPr/>
          <p:nvPr/>
        </p:nvSpPr>
        <p:spPr>
          <a:xfrm>
            <a:off x="1560240" y="1600200"/>
            <a:ext cx="712656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Times New Roman CE"/>
              </a:rPr>
              <a:t>U prvoj fazi, slično konceptu trivijalnih planova, cilj je što brže pronaći odgovarajući plan, bez primene naprednih transforma</a:t>
            </a:r>
            <a:r>
              <a:rPr b="0" lang="sr-Latn-RS" sz="1600" spc="-1" strike="noStrike">
                <a:solidFill>
                  <a:srgbClr val="434343"/>
                </a:solidFill>
                <a:latin typeface="Barlow"/>
                <a:ea typeface="Times New Roman"/>
              </a:rPr>
              <a:t>cija. Ova faza, poznata i kao Search 0 ili Transaction Processing Phase, idealna je za manje up</a:t>
            </a:r>
            <a:r>
              <a:rPr b="0" lang="sr-Latn-RS" sz="1600" spc="-1" strike="noStrike">
                <a:solidFill>
                  <a:srgbClr val="434343"/>
                </a:solidFill>
                <a:latin typeface="Barlow"/>
                <a:ea typeface="Times New Roman CE"/>
              </a:rPr>
              <a:t>ite tipične za transakcione sisteme i primenjuje se na upite sa najmanje tri tabele. Pre nego što započne proces optimizacije, optimizator stvara početni niz spojeva koristeći heuristiku. Heuristički pristup počinje tako što se prvo spajaju najmanje tabele ili tabele koje imaju najvišu stopu filtriranja zasnovanu na selektivnosti. Tokom ove faze, razmatraju se isključivo takvi redosledi spojeva. Na kraju faze, optimizator upoređuje najefikasniji plan sa internim pragom troškova, a ukoliko plan i dalje bude ocenjen kao preskup, SQL Server prelazi na sledeću fazu optimizacije</a:t>
            </a:r>
            <a:endParaRPr b="0" lang="sr-Latn-RS" sz="1600" spc="-1" strike="noStrike">
              <a:latin typeface="Barlow"/>
              <a:ea typeface="Book Antiqua"/>
            </a:endParaRPr>
          </a:p>
        </p:txBody>
      </p:sp>
      <p:sp>
        <p:nvSpPr>
          <p:cNvPr id="212"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14CAF4D2-8CF9-494C-9C75-215AE8F581FF}"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13"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4"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Optimizacija upita</a:t>
            </a:r>
            <a:endParaRPr b="0" lang="en-US" sz="2400" spc="-1" strike="noStrike">
              <a:latin typeface="Arial"/>
            </a:endParaRPr>
          </a:p>
        </p:txBody>
      </p:sp>
      <p:sp>
        <p:nvSpPr>
          <p:cNvPr id="215" name="CustomShape 2"/>
          <p:cNvSpPr/>
          <p:nvPr/>
        </p:nvSpPr>
        <p:spPr>
          <a:xfrm>
            <a:off x="1560240" y="1600200"/>
            <a:ext cx="712656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Times New Roman"/>
              </a:rPr>
              <a:t>Faza Search 1, poznata i kao Quick Plan</a:t>
            </a:r>
            <a:r>
              <a:rPr b="0" lang="sr-Latn-RS" sz="1600" spc="-1" strike="noStrike">
                <a:solidFill>
                  <a:srgbClr val="434343"/>
                </a:solidFill>
                <a:latin typeface="Barlow"/>
                <a:ea typeface="Times New Roman CE"/>
              </a:rPr>
              <a:t>, primenjuje dodatna transformaciona pravila i ograničeno menja redosled spojeva, što je pogodno za složenije upite. Na kraju ove faze, SQL Server upoređuje troškove najjeftinijeg plana sa internim pragom troškova, i ako je plan dovoljno ekonomičan, bira se taj plan za izvršenje. Ako je upit i dalje ocenjen kao skup, a sistem podržava paralelno izvršavanje, faza se ponavlja kako bi se pronašao optimalan paralelni plan, ali u ovoj fazi nijedan plan još nije izabran za izvršenje. Nakon toga, upoređuju se troškovi najboljih serijskih i paralelnih planova, i najisplativiji plan se koris</a:t>
            </a:r>
            <a:r>
              <a:rPr b="0" lang="sr-Latn-RS" sz="1600" spc="-1" strike="noStrike">
                <a:solidFill>
                  <a:srgbClr val="434343"/>
                </a:solidFill>
                <a:latin typeface="Barlow"/>
                <a:ea typeface="Times New Roman"/>
              </a:rPr>
              <a:t>ti u narednoj fazi, Search 2.</a:t>
            </a:r>
            <a:endParaRPr b="0" lang="sr-Latn-RS" sz="1600" spc="-1" strike="noStrike">
              <a:latin typeface="Barlow"/>
              <a:ea typeface="Book Antiqua"/>
            </a:endParaRPr>
          </a:p>
        </p:txBody>
      </p:sp>
      <p:sp>
        <p:nvSpPr>
          <p:cNvPr id="216"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40B64FC6-6EFA-4FA2-8B8D-C025246431BE}"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17"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8"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Optimizacija upita</a:t>
            </a:r>
            <a:endParaRPr b="0" lang="en-US" sz="2400" spc="-1" strike="noStrike">
              <a:latin typeface="Arial"/>
            </a:endParaRPr>
          </a:p>
        </p:txBody>
      </p:sp>
      <p:sp>
        <p:nvSpPr>
          <p:cNvPr id="219" name="CustomShape 2"/>
          <p:cNvSpPr/>
          <p:nvPr/>
        </p:nvSpPr>
        <p:spPr>
          <a:xfrm>
            <a:off x="1560240" y="1600200"/>
            <a:ext cx="7126560" cy="3196800"/>
          </a:xfrm>
          <a:prstGeom prst="rect">
            <a:avLst/>
          </a:prstGeom>
          <a:noFill/>
          <a:ln w="0">
            <a:noFill/>
          </a:ln>
        </p:spPr>
        <p:style>
          <a:lnRef idx="0"/>
          <a:fillRef idx="0"/>
          <a:effectRef idx="0"/>
          <a:fontRef idx="minor"/>
        </p:style>
        <p:txBody>
          <a:bodyPr lIns="90000" rIns="90000" tIns="91440" bIns="91440">
            <a:noAutofit/>
          </a:bodyPr>
          <a:p>
            <a:pPr algn="just"/>
            <a:r>
              <a:rPr b="0" lang="sr-Latn-RS" sz="1600" spc="-1" strike="noStrike">
                <a:solidFill>
                  <a:srgbClr val="434343"/>
                </a:solidFill>
                <a:latin typeface="Barlow"/>
                <a:ea typeface="Times New Roman"/>
              </a:rPr>
              <a:t>	</a:t>
            </a:r>
            <a:r>
              <a:rPr b="0" lang="sr-Latn-RS" sz="1600" spc="-1" strike="noStrike">
                <a:solidFill>
                  <a:srgbClr val="434343"/>
                </a:solidFill>
                <a:latin typeface="Barlow"/>
                <a:ea typeface="Times New Roman"/>
              </a:rPr>
              <a:t>Završna faza, poznata kao Search 2, naziva se i puna optimizacija</a:t>
            </a:r>
            <a:r>
              <a:rPr b="0" lang="sr-Latn-RS" sz="1600" spc="-1" strike="noStrike">
                <a:solidFill>
                  <a:srgbClr val="434343"/>
                </a:solidFill>
                <a:latin typeface="Barlow"/>
                <a:ea typeface="Times New Roman CE"/>
              </a:rPr>
              <a:t> i koristi se za upite koji variraju od složenih do izrazito kompleksnih. U ovoj fazi razmatra se širi spektar transformacionih pravila, uključujući paralelne operatore i napredne strategije optimizacije. S obzirom na to da je ovo poslednja faza, mora se pronaći odgovarajući plan za izvršenje. Proces optimizacije u ovoj fazi uključuje i koncept timeout-a, gde tajmer nije unapred određen, već se izračunava na osnovu broja izvršenih transformacija i proteklog vremena. Kada optimizator dostigne timeout, prekida proces i vraća najjeftiniji plan koji je pronađen do tog trenutka.</a:t>
            </a:r>
            <a:endParaRPr b="0" lang="sr-Latn-RS" sz="1600" spc="-1" strike="noStrike">
              <a:latin typeface="Barlow"/>
              <a:ea typeface="Book Antiqua"/>
            </a:endParaRPr>
          </a:p>
        </p:txBody>
      </p:sp>
      <p:sp>
        <p:nvSpPr>
          <p:cNvPr id="220"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C2EB33E2-DC8A-4A39-AE91-5C10E36AF117}"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21"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2"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Planovi izvršenja</a:t>
            </a:r>
            <a:endParaRPr b="0" lang="en-US" sz="2400" spc="-1" strike="noStrike">
              <a:latin typeface="Arial"/>
            </a:endParaRPr>
          </a:p>
        </p:txBody>
      </p:sp>
      <p:sp>
        <p:nvSpPr>
          <p:cNvPr id="223" name="CustomShape 2"/>
          <p:cNvSpPr/>
          <p:nvPr/>
        </p:nvSpPr>
        <p:spPr>
          <a:xfrm>
            <a:off x="1371600" y="1371600"/>
            <a:ext cx="7543800" cy="3196800"/>
          </a:xfrm>
          <a:prstGeom prst="rect">
            <a:avLst/>
          </a:prstGeom>
          <a:noFill/>
          <a:ln w="0">
            <a:noFill/>
          </a:ln>
        </p:spPr>
        <p:style>
          <a:lnRef idx="0"/>
          <a:fillRef idx="0"/>
          <a:effectRef idx="0"/>
          <a:fontRef idx="minor"/>
        </p:style>
        <p:txBody>
          <a:bodyPr lIns="90000" rIns="90000" tIns="91440" bIns="91440">
            <a:noAutofit/>
          </a:bodyPr>
          <a:p>
            <a:pPr algn="just"/>
            <a:r>
              <a:rPr b="0" lang="sr-Latn-RS" sz="1600" spc="-1" strike="noStrike">
                <a:solidFill>
                  <a:srgbClr val="434343"/>
                </a:solidFill>
                <a:latin typeface="Barlow"/>
                <a:ea typeface="Book Antiqua"/>
              </a:rPr>
              <a:t>Optimizator upita u SQL Serveru ima ključnu ulogu u odabiru najefikasnijeg plana za izvršenje upita. S obzirom na to da svaki upit može imati brojne pristupe za postizanje željenih rezultata, optimizator mora odlučiti koji plan će pružiti najbolje performanse. </a:t>
            </a:r>
            <a:endParaRPr b="0" lang="sr-Latn-RS" sz="1600" spc="-1" strike="noStrike">
              <a:latin typeface="Barlow"/>
              <a:ea typeface="Book Antiqua"/>
            </a:endParaRPr>
          </a:p>
          <a:p>
            <a:pPr algn="just"/>
            <a:endParaRPr b="0" lang="sr-Latn-RS" sz="1600" spc="-1" strike="noStrike">
              <a:latin typeface="Barlow"/>
              <a:ea typeface="Book Antiqua"/>
            </a:endParaRPr>
          </a:p>
          <a:p>
            <a:pPr algn="just"/>
            <a:r>
              <a:rPr b="0" lang="sr-Latn-RS" sz="1600" spc="-1" strike="noStrike">
                <a:solidFill>
                  <a:srgbClr val="434343"/>
                </a:solidFill>
                <a:latin typeface="Barlow"/>
                <a:ea typeface="Book Antiqua"/>
              </a:rPr>
              <a:t>Da bi pronašao najbolji plan, optimizator istražuje različite mogućnosti koje čine prostor traženja. Iako bi teoretski bilo moguće generisati sve moguće varijante planova, to nije praktično zbog velike složenosti i broja potencijalnih planova, što može značajno usporiti sistem. </a:t>
            </a:r>
            <a:endParaRPr b="0" lang="sr-Latn-RS" sz="1600" spc="-1" strike="noStrike">
              <a:latin typeface="Barlow"/>
              <a:ea typeface="Book Antiqua"/>
            </a:endParaRPr>
          </a:p>
          <a:p>
            <a:pPr algn="just"/>
            <a:endParaRPr b="0" lang="sr-Latn-RS" sz="1600" spc="-1" strike="noStrike">
              <a:latin typeface="Barlow"/>
              <a:ea typeface="Book Antiqua"/>
            </a:endParaRPr>
          </a:p>
          <a:p>
            <a:pPr algn="just"/>
            <a:r>
              <a:rPr b="0" lang="sr-Latn-RS" sz="1600" spc="-1" strike="noStrike">
                <a:solidFill>
                  <a:srgbClr val="434343"/>
                </a:solidFill>
                <a:latin typeface="Barlow"/>
                <a:ea typeface="Book Antiqua"/>
              </a:rPr>
              <a:t>Umesto toga, optimizator koristi pravila transformacije i heurističke pristupe kako bi suzio prostor mogućnosti. Heuristički pristupi pomažu u ograničavanju broja potencijalnih planova i omogućavaju brže donošenje odluka. Cilj je pronaći plan koji je dovoljno dobar i pruža optimalnu izvedbu, umesto da se troši vreme tražeći savršeno rešenje koje može uzrokovati dodatna kašnjenja i opterećenja sistema.</a:t>
            </a:r>
            <a:endParaRPr b="0" lang="sr-Latn-RS" sz="1600" spc="-1" strike="noStrike">
              <a:latin typeface="Barlow"/>
              <a:ea typeface="Book Antiqua"/>
            </a:endParaRPr>
          </a:p>
        </p:txBody>
      </p:sp>
      <p:sp>
        <p:nvSpPr>
          <p:cNvPr id="224"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1CBE305A-2217-4058-B509-6189320973E0}"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25"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6"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Planovi izvršenja</a:t>
            </a:r>
            <a:endParaRPr b="0" lang="en-US" sz="2400" spc="-1" strike="noStrike">
              <a:latin typeface="Arial"/>
            </a:endParaRPr>
          </a:p>
        </p:txBody>
      </p:sp>
      <p:sp>
        <p:nvSpPr>
          <p:cNvPr id="227" name="CustomShape 2"/>
          <p:cNvSpPr/>
          <p:nvPr/>
        </p:nvSpPr>
        <p:spPr>
          <a:xfrm>
            <a:off x="1371600" y="1371600"/>
            <a:ext cx="754380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Book Antiqua"/>
              </a:rPr>
              <a:t>Plan izvršenja upita predstavlja skup sledećih stvari:</a:t>
            </a:r>
            <a:br/>
            <a:endParaRPr b="0" lang="en-US" sz="1600" spc="-1" strike="noStrike">
              <a:latin typeface="Arial"/>
            </a:endParaRPr>
          </a:p>
          <a:p>
            <a:r>
              <a:rPr b="0" lang="sr-Latn-RS" sz="1600" spc="-1" strike="noStrike">
                <a:solidFill>
                  <a:srgbClr val="434343"/>
                </a:solidFill>
                <a:latin typeface="Barlow"/>
                <a:ea typeface="Times New Roman"/>
              </a:rPr>
              <a:t>Sekvenca pristupa tabelama - </a:t>
            </a:r>
            <a:r>
              <a:rPr b="0" lang="sr-Latn-RS" sz="1600" spc="-1" strike="noStrike">
                <a:solidFill>
                  <a:srgbClr val="434343"/>
                </a:solidFill>
                <a:latin typeface="Barlow"/>
                <a:ea typeface="Times New Roman CE"/>
              </a:rPr>
              <a:t>Obično, za dobijanje rezultata, server baze podataka može pristupati tabelama na različite načine. Na primer, ako </a:t>
            </a:r>
            <a:r>
              <a:rPr b="0" lang="sr-Latn-RS" sz="1600" spc="-1" strike="noStrike">
                <a:solidFill>
                  <a:srgbClr val="434343"/>
                </a:solidFill>
                <a:latin typeface="Barlow"/>
                <a:ea typeface="Times New Roman"/>
              </a:rPr>
              <a:t>SELECT</a:t>
            </a:r>
            <a:r>
              <a:rPr b="0" lang="sr-Latn-RS" sz="1600" spc="-1" strike="noStrike">
                <a:solidFill>
                  <a:srgbClr val="434343"/>
                </a:solidFill>
                <a:latin typeface="Barlow"/>
                <a:ea typeface="Times New Roman CE"/>
              </a:rPr>
              <a:t> upit uključuje tri tabele, </a:t>
            </a:r>
            <a:r>
              <a:rPr b="0" lang="sr-Latn-RS" sz="1600" spc="-1" strike="noStrike">
                <a:solidFill>
                  <a:srgbClr val="434343"/>
                </a:solidFill>
                <a:latin typeface="Barlow"/>
                <a:ea typeface="Times New Roman"/>
              </a:rPr>
              <a:t>TableA, TableB i TableC</a:t>
            </a:r>
            <a:r>
              <a:rPr b="0" lang="sr-Latn-RS" sz="1600" spc="-1" strike="noStrike">
                <a:solidFill>
                  <a:srgbClr val="434343"/>
                </a:solidFill>
                <a:latin typeface="Barlow"/>
                <a:ea typeface="Times New Roman CE"/>
              </a:rPr>
              <a:t>, server može koristiti različite redose za </a:t>
            </a:r>
            <a:r>
              <a:rPr b="0" lang="sr-Latn-RS" sz="1600" spc="-1" strike="noStrike">
                <a:solidFill>
                  <a:srgbClr val="434343"/>
                </a:solidFill>
                <a:latin typeface="Barlow"/>
                <a:ea typeface="Times New Roman"/>
              </a:rPr>
              <a:t>pristup tim tabelama, a da pritom dobije iste rezultate.</a:t>
            </a:r>
            <a:br/>
            <a:r>
              <a:rPr b="0" lang="sr-Latn-RS" sz="1600" spc="-1" strike="noStrike">
                <a:solidFill>
                  <a:srgbClr val="434343"/>
                </a:solidFill>
                <a:latin typeface="Barlow"/>
              </a:rPr>
              <a:t>Metode koje se koriste za izdvajanje podataka iz svake tabele</a:t>
            </a:r>
            <a:r>
              <a:rPr b="0" lang="sr-Latn-RS" sz="1600" spc="-1" strike="noStrike">
                <a:solidFill>
                  <a:srgbClr val="434343"/>
                </a:solidFill>
                <a:latin typeface="Barlow"/>
                <a:ea typeface="Times New Roman"/>
              </a:rPr>
              <a:t>: </a:t>
            </a:r>
            <a:r>
              <a:rPr b="0" lang="sr-Latn-RS" sz="1600" spc="-1" strike="noStrike">
                <a:solidFill>
                  <a:srgbClr val="434343"/>
                </a:solidFill>
                <a:latin typeface="Barlow"/>
              </a:rPr>
              <a:t>Postoje različiti načini za pristup podacima u tabelama. Ako je potrebno samo nekoliko redova sa specifičnim ključem, server baze podataka može koristiti indeks za brzo pretraživanje. Kada su potrebni svi redovi iz tabele, server može zanemariti indeks i izvršiti skeniranje cele tabele. U slučajevima kada su svi zapisi iz tabele potrebni, ali postoji indeks koji uključuje</a:t>
            </a:r>
            <a:r>
              <a:rPr b="0" lang="sr-Latn-RS" sz="1600" spc="-1" strike="noStrike">
                <a:solidFill>
                  <a:srgbClr val="434343"/>
                </a:solidFill>
                <a:latin typeface="Barlow"/>
                <a:ea typeface="Times New Roman"/>
              </a:rPr>
              <a:t> kolone kori</a:t>
            </a:r>
            <a:r>
              <a:rPr b="0" lang="sr-Latn-RS" sz="1600" spc="-1" strike="noStrike">
                <a:solidFill>
                  <a:srgbClr val="434343"/>
                </a:solidFill>
                <a:latin typeface="Barlow"/>
              </a:rPr>
              <a:t>šćene u </a:t>
            </a:r>
            <a:r>
              <a:rPr b="0" lang="sr-Latn-RS" sz="1600" spc="-1" strike="noStrike">
                <a:solidFill>
                  <a:srgbClr val="434343"/>
                </a:solidFill>
                <a:latin typeface="Barlow"/>
                <a:ea typeface="Times New Roman"/>
              </a:rPr>
              <a:t>ORDER BY</a:t>
            </a:r>
            <a:r>
              <a:rPr b="0" lang="sr-Latn-RS" sz="1600" spc="-1" strike="noStrike">
                <a:solidFill>
                  <a:srgbClr val="434343"/>
                </a:solidFill>
                <a:latin typeface="Barlow"/>
                <a:ea typeface="Times New Roman CE"/>
              </a:rPr>
              <a:t> klauzuli, skeniranje indeksa može biti efikasnije nego skeniranje tabele, jer može očuvati redosled rezultata. Kada je tabela vrlo mala, skeniranje tabele je obično najefikasnija metoda za pristup podacima.</a:t>
            </a:r>
            <a:br/>
            <a:endParaRPr b="0" lang="en-US" sz="1600" spc="-1" strike="noStrike">
              <a:latin typeface="Arial"/>
            </a:endParaRPr>
          </a:p>
        </p:txBody>
      </p:sp>
      <p:sp>
        <p:nvSpPr>
          <p:cNvPr id="228"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91A4FFA9-C6DF-4178-A75F-1E1AEEEE2451}"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29"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6" name="CustomShape 1"/>
          <p:cNvSpPr/>
          <p:nvPr/>
        </p:nvSpPr>
        <p:spPr>
          <a:xfrm>
            <a:off x="1143000" y="33660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Sadrzaj</a:t>
            </a:r>
            <a:endParaRPr b="0" lang="en-US" sz="2400" spc="-1" strike="noStrike">
              <a:latin typeface="Arial"/>
            </a:endParaRPr>
          </a:p>
        </p:txBody>
      </p:sp>
      <p:sp>
        <p:nvSpPr>
          <p:cNvPr id="127" name="CustomShape 2"/>
          <p:cNvSpPr/>
          <p:nvPr/>
        </p:nvSpPr>
        <p:spPr>
          <a:xfrm>
            <a:off x="1318680" y="1189800"/>
            <a:ext cx="3709080" cy="338076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endParaRPr b="0" lang="en-US" sz="1800" spc="-1" strike="noStrike">
              <a:latin typeface="Arial"/>
            </a:endParaRPr>
          </a:p>
          <a:p>
            <a:pPr>
              <a:lnSpc>
                <a:spcPct val="100000"/>
              </a:lnSpc>
              <a:spcBef>
                <a:spcPts val="601"/>
              </a:spcBef>
              <a:tabLst>
                <a:tab algn="l" pos="0"/>
              </a:tabLst>
            </a:pPr>
            <a:endParaRPr b="0" lang="en-US" sz="1800" spc="-1" strike="noStrike">
              <a:latin typeface="Arial"/>
            </a:endParaRPr>
          </a:p>
          <a:p>
            <a:pPr>
              <a:lnSpc>
                <a:spcPct val="100000"/>
              </a:lnSpc>
              <a:spcBef>
                <a:spcPts val="601"/>
              </a:spcBef>
              <a:tabLst>
                <a:tab algn="l" pos="0"/>
              </a:tabLst>
            </a:pPr>
            <a:r>
              <a:rPr b="1" lang="en" sz="2000" spc="-1" strike="noStrike">
                <a:solidFill>
                  <a:srgbClr val="434343"/>
                </a:solidFill>
                <a:latin typeface="Barlow"/>
                <a:ea typeface="Barlow"/>
              </a:rPr>
              <a:t>Uvod</a:t>
            </a:r>
            <a:br/>
            <a:r>
              <a:rPr b="1" lang="en" sz="2000" spc="-1" strike="noStrike">
                <a:solidFill>
                  <a:srgbClr val="434343"/>
                </a:solidFill>
                <a:latin typeface="Barlow"/>
                <a:ea typeface="Barlow"/>
              </a:rPr>
              <a:t>Optimizator upita</a:t>
            </a:r>
            <a:br/>
            <a:r>
              <a:rPr b="1" lang="en" sz="2000" spc="-1" strike="noStrike">
                <a:solidFill>
                  <a:srgbClr val="434343"/>
                </a:solidFill>
                <a:latin typeface="Barlow"/>
                <a:ea typeface="Barlow"/>
              </a:rPr>
              <a:t>Optimizacija upita</a:t>
            </a:r>
            <a:endParaRPr b="0" lang="en-US" sz="2000" spc="-1" strike="noStrike">
              <a:latin typeface="Arial"/>
            </a:endParaRPr>
          </a:p>
          <a:p>
            <a:pPr>
              <a:lnSpc>
                <a:spcPct val="100000"/>
              </a:lnSpc>
              <a:spcBef>
                <a:spcPts val="601"/>
              </a:spcBef>
              <a:tabLst>
                <a:tab algn="l" pos="0"/>
              </a:tabLst>
            </a:pPr>
            <a:r>
              <a:rPr b="1" lang="en" sz="2000" spc="-1" strike="noStrike">
                <a:solidFill>
                  <a:srgbClr val="434343"/>
                </a:solidFill>
                <a:latin typeface="Barlow"/>
                <a:ea typeface="Barlow"/>
              </a:rPr>
              <a:t>Planovi izvršenja</a:t>
            </a:r>
            <a:br/>
            <a:br/>
            <a:br/>
            <a:br/>
            <a:br/>
            <a:br/>
            <a:endParaRPr b="0" lang="en-US" sz="2000" spc="-1" strike="noStrike">
              <a:latin typeface="Arial"/>
            </a:endParaRPr>
          </a:p>
          <a:p>
            <a:pPr>
              <a:lnSpc>
                <a:spcPct val="100000"/>
              </a:lnSpc>
              <a:spcBef>
                <a:spcPts val="601"/>
              </a:spcBef>
              <a:tabLst>
                <a:tab algn="l" pos="0"/>
              </a:tabLst>
            </a:pPr>
            <a:endParaRPr b="0" lang="en-US" sz="2000" spc="-1" strike="noStrike">
              <a:latin typeface="Arial"/>
            </a:endParaRPr>
          </a:p>
        </p:txBody>
      </p:sp>
      <p:sp>
        <p:nvSpPr>
          <p:cNvPr id="128" name="CustomShape 3"/>
          <p:cNvSpPr/>
          <p:nvPr/>
        </p:nvSpPr>
        <p:spPr>
          <a:xfrm>
            <a:off x="8750520" y="4356360"/>
            <a:ext cx="391680" cy="391680"/>
          </a:xfrm>
          <a:prstGeom prst="rect">
            <a:avLst/>
          </a:prstGeom>
          <a:solidFill>
            <a:srgbClr val="ffb000"/>
          </a:solid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B574BFF1-E979-4FF8-B8D7-7109716975A2}" type="slidenum">
              <a:rPr b="1" lang="en" sz="1200" spc="-1" strike="noStrike">
                <a:solidFill>
                  <a:srgbClr val="ffffff"/>
                </a:solidFill>
                <a:latin typeface="Barlow"/>
                <a:ea typeface="Barlow"/>
              </a:rPr>
              <a:t>&lt;number&gt;</a:t>
            </a:fld>
            <a:endParaRPr b="0" lang="en-US" sz="1200" spc="-1" strike="noStrike">
              <a:latin typeface="Arial"/>
            </a:endParaRPr>
          </a:p>
        </p:txBody>
      </p:sp>
      <p:grpSp>
        <p:nvGrpSpPr>
          <p:cNvPr id="129" name="Group 4"/>
          <p:cNvGrpSpPr/>
          <p:nvPr/>
        </p:nvGrpSpPr>
        <p:grpSpPr>
          <a:xfrm>
            <a:off x="8160840" y="631800"/>
            <a:ext cx="388080" cy="328320"/>
            <a:chOff x="8160840" y="631800"/>
            <a:chExt cx="388080" cy="328320"/>
          </a:xfrm>
        </p:grpSpPr>
        <p:sp>
          <p:nvSpPr>
            <p:cNvPr id="130" name="CustomShape 5"/>
            <p:cNvSpPr/>
            <p:nvPr/>
          </p:nvSpPr>
          <p:spPr>
            <a:xfrm>
              <a:off x="8294040" y="632520"/>
              <a:ext cx="121680" cy="327600"/>
            </a:xfrm>
            <a:custGeom>
              <a:avLst/>
              <a:gdLst/>
              <a:ahLst/>
              <a:rect l="l" t="t" r="r" b="b"/>
              <a:pathLst>
                <a:path w="6180" h="16487">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ffb000"/>
            </a:solidFill>
            <a:ln w="0">
              <a:noFill/>
            </a:ln>
          </p:spPr>
          <p:style>
            <a:lnRef idx="0"/>
            <a:fillRef idx="0"/>
            <a:effectRef idx="0"/>
            <a:fontRef idx="minor"/>
          </p:style>
        </p:sp>
        <p:sp>
          <p:nvSpPr>
            <p:cNvPr id="131" name="CustomShape 6"/>
            <p:cNvSpPr/>
            <p:nvPr/>
          </p:nvSpPr>
          <p:spPr>
            <a:xfrm>
              <a:off x="8160840" y="631800"/>
              <a:ext cx="120960" cy="323640"/>
            </a:xfrm>
            <a:custGeom>
              <a:avLst/>
              <a:gdLst/>
              <a:ahLst/>
              <a:rect l="l" t="t" r="r" b="b"/>
              <a:pathLst>
                <a:path w="6156" h="16291">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ffb000"/>
            </a:solidFill>
            <a:ln w="0">
              <a:noFill/>
            </a:ln>
          </p:spPr>
          <p:style>
            <a:lnRef idx="0"/>
            <a:fillRef idx="0"/>
            <a:effectRef idx="0"/>
            <a:fontRef idx="minor"/>
          </p:style>
        </p:sp>
        <p:sp>
          <p:nvSpPr>
            <p:cNvPr id="132" name="CustomShape 7"/>
            <p:cNvSpPr/>
            <p:nvPr/>
          </p:nvSpPr>
          <p:spPr>
            <a:xfrm>
              <a:off x="8427960" y="636480"/>
              <a:ext cx="120960" cy="322920"/>
            </a:xfrm>
            <a:custGeom>
              <a:avLst/>
              <a:gdLst/>
              <a:ahLst/>
              <a:rect l="l" t="t" r="r" b="b"/>
              <a:pathLst>
                <a:path w="6156" h="16267">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ffb000"/>
            </a:solidFill>
            <a:ln w="0">
              <a:noFill/>
            </a:ln>
          </p:spPr>
          <p:style>
            <a:lnRef idx="0"/>
            <a:fillRef idx="0"/>
            <a:effectRef idx="0"/>
            <a:fontRef idx="minor"/>
          </p:style>
        </p:sp>
      </p:grpSp>
      <p:sp>
        <p:nvSpPr>
          <p:cNvPr id="133" name="CustomShape 8"/>
          <p:cNvSpPr/>
          <p:nvPr/>
        </p:nvSpPr>
        <p:spPr>
          <a:xfrm>
            <a:off x="4976280" y="1189800"/>
            <a:ext cx="3709080" cy="338076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endParaRPr b="0" lang="en-US" sz="1800" spc="-1" strike="noStrike">
              <a:latin typeface="Arial"/>
            </a:endParaRPr>
          </a:p>
          <a:p>
            <a:pPr>
              <a:lnSpc>
                <a:spcPct val="100000"/>
              </a:lnSpc>
              <a:spcBef>
                <a:spcPts val="601"/>
              </a:spcBef>
              <a:tabLst>
                <a:tab algn="l" pos="0"/>
              </a:tabLst>
            </a:pPr>
            <a:endParaRPr b="0" lang="en-US" sz="1800" spc="-1" strike="noStrike">
              <a:latin typeface="Arial"/>
            </a:endParaRPr>
          </a:p>
          <a:p>
            <a:pPr>
              <a:lnSpc>
                <a:spcPct val="100000"/>
              </a:lnSpc>
              <a:spcBef>
                <a:spcPts val="601"/>
              </a:spcBef>
              <a:tabLst>
                <a:tab algn="l" pos="0"/>
              </a:tabLst>
            </a:pPr>
            <a:r>
              <a:rPr b="1" lang="en" sz="2000" spc="-1" strike="noStrike">
                <a:solidFill>
                  <a:srgbClr val="434343"/>
                </a:solidFill>
                <a:latin typeface="Barlow"/>
                <a:ea typeface="Barlow"/>
              </a:rPr>
              <a:t>Cena izvršenja plana</a:t>
            </a:r>
            <a:endParaRPr b="0" lang="en-US" sz="2000" spc="-1" strike="noStrike">
              <a:latin typeface="Arial"/>
            </a:endParaRPr>
          </a:p>
          <a:p>
            <a:pPr>
              <a:lnSpc>
                <a:spcPct val="100000"/>
              </a:lnSpc>
              <a:spcBef>
                <a:spcPts val="601"/>
              </a:spcBef>
              <a:tabLst>
                <a:tab algn="l" pos="0"/>
              </a:tabLst>
            </a:pPr>
            <a:r>
              <a:rPr b="1" lang="en" sz="2000" spc="-1" strike="noStrike">
                <a:solidFill>
                  <a:srgbClr val="434343"/>
                </a:solidFill>
                <a:latin typeface="Barlow"/>
                <a:ea typeface="Barlow"/>
              </a:rPr>
              <a:t>Selekcija indeksa</a:t>
            </a:r>
            <a:br/>
            <a:r>
              <a:rPr b="1" lang="en" sz="2000" spc="-1" strike="noStrike">
                <a:solidFill>
                  <a:srgbClr val="434343"/>
                </a:solidFill>
                <a:latin typeface="Barlow"/>
                <a:ea typeface="Barlow"/>
              </a:rPr>
              <a:t>Materijalizovani pogledi</a:t>
            </a:r>
            <a:endParaRPr b="0" lang="en-US" sz="2000" spc="-1" strike="noStrike">
              <a:latin typeface="Arial"/>
            </a:endParaRPr>
          </a:p>
          <a:p>
            <a:pPr>
              <a:lnSpc>
                <a:spcPct val="100000"/>
              </a:lnSpc>
              <a:spcBef>
                <a:spcPts val="601"/>
              </a:spcBef>
              <a:tabLst>
                <a:tab algn="l" pos="0"/>
              </a:tabLst>
            </a:pPr>
            <a:r>
              <a:rPr b="1" lang="en" sz="2000" spc="-1" strike="noStrike">
                <a:solidFill>
                  <a:srgbClr val="434343"/>
                </a:solidFill>
                <a:latin typeface="Barlow"/>
                <a:ea typeface="Barlow"/>
              </a:rPr>
              <a:t>Zaključak</a:t>
            </a:r>
            <a:br/>
            <a:br/>
            <a:br/>
            <a:br/>
            <a:endParaRPr b="0" lang="en-US" sz="2000" spc="-1" strike="noStrike">
              <a:latin typeface="Arial"/>
            </a:endParaRPr>
          </a:p>
          <a:p>
            <a:pPr>
              <a:lnSpc>
                <a:spcPct val="100000"/>
              </a:lnSpc>
              <a:spcBef>
                <a:spcPts val="601"/>
              </a:spcBef>
              <a:tabLst>
                <a:tab algn="l" pos="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0"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Planovi izvršenja</a:t>
            </a:r>
            <a:endParaRPr b="0" lang="en-US" sz="2400" spc="-1" strike="noStrike">
              <a:latin typeface="Arial"/>
            </a:endParaRPr>
          </a:p>
        </p:txBody>
      </p:sp>
      <p:sp>
        <p:nvSpPr>
          <p:cNvPr id="231" name="CustomShape 2"/>
          <p:cNvSpPr/>
          <p:nvPr/>
        </p:nvSpPr>
        <p:spPr>
          <a:xfrm>
            <a:off x="1371600" y="1371600"/>
            <a:ext cx="754380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Book Antiqua"/>
              </a:rPr>
              <a:t>  </a:t>
            </a:r>
            <a:r>
              <a:rPr b="0" lang="sr-Latn-RS" sz="1600" spc="-1" strike="noStrike">
                <a:solidFill>
                  <a:srgbClr val="434343"/>
                </a:solidFill>
                <a:latin typeface="Barlow"/>
                <a:ea typeface="Book Antiqua"/>
              </a:rPr>
              <a:t>Metode koje se koriste za izvršenje računanja i filtriranja, agregiranje i sortiranje podataka iz svake tabele: Postoje različite tehnike za obradu podataka, uključujući izračunavanje skalarnih vrednosti, agregiranje i sortiranje podataka prema upitu koristeći klauzule kao što su GROUP BY i ORDER BY, kao i filtriranje podataka pomoću WHERE ili HAVING klauzula.</a:t>
            </a:r>
            <a:br/>
            <a:r>
              <a:rPr b="0" lang="sr-Latn-RS" sz="1600" spc="-1" strike="noStrike">
                <a:solidFill>
                  <a:srgbClr val="434343"/>
                </a:solidFill>
                <a:latin typeface="Barlow"/>
                <a:ea typeface="Times New Roman"/>
              </a:rPr>
              <a:t>SQL Server Management Studio</a:t>
            </a:r>
            <a:r>
              <a:rPr b="0" i="1" lang="sr-Latn-RS" sz="1600" spc="-1" strike="noStrike">
                <a:solidFill>
                  <a:srgbClr val="434343"/>
                </a:solidFill>
                <a:latin typeface="Barlow"/>
                <a:ea typeface="Times New Roman"/>
              </a:rPr>
              <a:t> </a:t>
            </a:r>
            <a:r>
              <a:rPr b="0" lang="sr-Latn-RS" sz="1600" spc="-1" strike="noStrike">
                <a:solidFill>
                  <a:srgbClr val="434343"/>
                </a:solidFill>
                <a:latin typeface="Barlow"/>
                <a:ea typeface="Book Antiqua"/>
              </a:rPr>
              <a:t>nudi tri opcije za prikaz planova izvršenja i tto su: </a:t>
            </a:r>
            <a:endParaRPr b="0" lang="sr-Latn-RS" sz="1600" spc="-1" strike="noStrike">
              <a:latin typeface="Barlow"/>
              <a:ea typeface="Book Antiqua"/>
            </a:endParaRPr>
          </a:p>
          <a:p>
            <a:r>
              <a:rPr b="0" lang="sr-Latn-RS" sz="1600" spc="-1" strike="noStrike">
                <a:solidFill>
                  <a:srgbClr val="434343"/>
                </a:solidFill>
                <a:latin typeface="Barlow"/>
                <a:ea typeface="Book Antiqua"/>
              </a:rPr>
              <a:t>1) </a:t>
            </a:r>
            <a:r>
              <a:rPr b="0" lang="sr-Latn-RS" sz="1600" spc="-1" strike="noStrike">
                <a:solidFill>
                  <a:srgbClr val="434343"/>
                </a:solidFill>
                <a:latin typeface="Barlow"/>
                <a:ea typeface="Times New Roman"/>
              </a:rPr>
              <a:t>Estimirani plan izvršenja: </a:t>
            </a:r>
            <a:r>
              <a:rPr b="0" lang="sr-Latn-RS" sz="1600" spc="-1" strike="noStrike">
                <a:solidFill>
                  <a:srgbClr val="434343"/>
                </a:solidFill>
                <a:latin typeface="Barlow"/>
                <a:ea typeface="Book Antiqua"/>
              </a:rPr>
              <a:t>Prikazuje plan izvršenja koji SQL Server procenjuje        pre nego što stvar</a:t>
            </a:r>
            <a:r>
              <a:rPr b="0" lang="sr-Latn-RS" sz="1600" spc="-1" strike="noStrike">
                <a:solidFill>
                  <a:srgbClr val="434343"/>
                </a:solidFill>
                <a:latin typeface="Barlow"/>
                <a:ea typeface="Book Antiqua"/>
              </a:rPr>
              <a:t>no izvrši upit. Ovo omogućava uvid u plan koji bi SQLServer koristio bez pokretanja upita.</a:t>
            </a:r>
            <a:endParaRPr b="0" lang="sr-Latn-RS" sz="1600" spc="-1" strike="noStrike">
              <a:latin typeface="Barlow"/>
              <a:ea typeface="Book Antiqua"/>
            </a:endParaRPr>
          </a:p>
          <a:p>
            <a:r>
              <a:rPr b="0" lang="sr-Latn-RS" sz="1600" spc="-1" strike="noStrike">
                <a:solidFill>
                  <a:srgbClr val="434343"/>
                </a:solidFill>
                <a:latin typeface="Barlow"/>
                <a:ea typeface="Times New Roman"/>
              </a:rPr>
              <a:t>2) Stvarni plan izvršenja: </a:t>
            </a:r>
            <a:r>
              <a:rPr b="0" lang="sr-Latn-RS" sz="1600" spc="-1" strike="noStrike">
                <a:solidFill>
                  <a:srgbClr val="434343"/>
                </a:solidFill>
                <a:latin typeface="Barlow"/>
                <a:ea typeface="Book Antiqua"/>
              </a:rPr>
              <a:t>Prikazuje plan izvršenja koji je stvarno korišćen tokom izvršavanja upita. Ovo uključuje detalje o stvarnom toku izvršenja i sve resurse koji su korišćeni.</a:t>
            </a:r>
            <a:endParaRPr b="0" lang="sr-Latn-RS" sz="1600" spc="-1" strike="noStrike">
              <a:latin typeface="Barlow"/>
              <a:ea typeface="Book Antiqua"/>
            </a:endParaRPr>
          </a:p>
          <a:p>
            <a:r>
              <a:rPr b="0" lang="sr-Latn-RS" sz="1600" spc="-1" strike="noStrike">
                <a:solidFill>
                  <a:srgbClr val="434343"/>
                </a:solidFill>
                <a:latin typeface="Barlow"/>
                <a:ea typeface="Times New Roman"/>
              </a:rPr>
              <a:t>3) Statistika upita</a:t>
            </a:r>
            <a:r>
              <a:rPr b="0" lang="sr-Latn-RS" sz="1600" spc="-1" strike="noStrike">
                <a:solidFill>
                  <a:srgbClr val="434343"/>
                </a:solidFill>
                <a:latin typeface="Barlow"/>
                <a:ea typeface="Times New Roman CE"/>
              </a:rPr>
              <a:t>: Ona uključuje i runtime</a:t>
            </a:r>
            <a:r>
              <a:rPr b="0" i="1" lang="sr-Latn-RS" sz="1600" spc="-1" strike="noStrike">
                <a:solidFill>
                  <a:srgbClr val="434343"/>
                </a:solidFill>
                <a:latin typeface="Barlow"/>
                <a:ea typeface="Times New Roman"/>
              </a:rPr>
              <a:t> </a:t>
            </a:r>
            <a:r>
              <a:rPr b="0" lang="sr-Latn-RS" sz="1600" spc="-1" strike="noStrike">
                <a:solidFill>
                  <a:srgbClr val="434343"/>
                </a:solidFill>
                <a:latin typeface="Barlow"/>
                <a:ea typeface="Times New Roman"/>
              </a:rPr>
              <a:t>informacije tokom samog procesa izvršenja, kao što je broj redova koji prolaze kroz operatore.</a:t>
            </a:r>
            <a:endParaRPr b="0" lang="sr-Latn-RS" sz="1600" spc="-1" strike="noStrike">
              <a:latin typeface="Barlow"/>
              <a:ea typeface="Book Antiqua"/>
            </a:endParaRPr>
          </a:p>
        </p:txBody>
      </p:sp>
      <p:sp>
        <p:nvSpPr>
          <p:cNvPr id="232"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78A5B8A4-FD5F-40A4-B4A1-6E82A6D63CEE}"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33"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4"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Dekompozicija upita</a:t>
            </a:r>
            <a:endParaRPr b="0" lang="en-US" sz="2400" spc="-1" strike="noStrike">
              <a:latin typeface="Arial"/>
            </a:endParaRPr>
          </a:p>
        </p:txBody>
      </p:sp>
      <p:sp>
        <p:nvSpPr>
          <p:cNvPr id="235" name="CustomShape 2"/>
          <p:cNvSpPr/>
          <p:nvPr/>
        </p:nvSpPr>
        <p:spPr>
          <a:xfrm>
            <a:off x="1371600" y="1371600"/>
            <a:ext cx="7543800" cy="3196800"/>
          </a:xfrm>
          <a:prstGeom prst="rect">
            <a:avLst/>
          </a:prstGeom>
          <a:noFill/>
          <a:ln w="0">
            <a:noFill/>
          </a:ln>
        </p:spPr>
        <p:style>
          <a:lnRef idx="0"/>
          <a:fillRef idx="0"/>
          <a:effectRef idx="0"/>
          <a:fontRef idx="minor"/>
        </p:style>
        <p:txBody>
          <a:bodyPr lIns="90000" rIns="90000" tIns="91440" bIns="91440">
            <a:noAutofit/>
          </a:bodyPr>
          <a:p>
            <a:pPr algn="just"/>
            <a:r>
              <a:rPr b="0" lang="sr-Latn-RS" sz="1600" spc="-1" strike="noStrike">
                <a:solidFill>
                  <a:srgbClr val="434343"/>
                </a:solidFill>
                <a:latin typeface="Barlow"/>
                <a:ea typeface="Times New Roman"/>
              </a:rPr>
              <a:t>Dekompozicija je proces razlaganja upita na manje komponente ili delo</a:t>
            </a:r>
            <a:r>
              <a:rPr b="0" lang="sr-Latn-RS" sz="1600" spc="-1" strike="noStrike">
                <a:solidFill>
                  <a:srgbClr val="434343"/>
                </a:solidFill>
                <a:latin typeface="Barlow"/>
                <a:ea typeface="Times New Roman CE"/>
              </a:rPr>
              <a:t>ve, poznate kao blokovi. Ovaj proces zamenjuje jednu relaciju sa više manjih relacija. Ključne karakteristike dekompozicije uključuju:</a:t>
            </a:r>
            <a:endParaRPr b="0" lang="sr-Latn-RS" sz="1600" spc="-1" strike="noStrike">
              <a:latin typeface="Barlow"/>
              <a:ea typeface="Book Antiqua"/>
            </a:endParaRPr>
          </a:p>
          <a:p>
            <a:pPr algn="just"/>
            <a:endParaRPr b="0" lang="sr-Latn-RS" sz="1600" spc="-1" strike="noStrike">
              <a:latin typeface="Barlow"/>
              <a:ea typeface="Times New Roman"/>
            </a:endParaRPr>
          </a:p>
          <a:p>
            <a:pPr algn="just"/>
            <a:r>
              <a:rPr b="0" lang="sr-Latn-RS" sz="1600" spc="-1" strike="noStrike">
                <a:solidFill>
                  <a:srgbClr val="434343"/>
                </a:solidFill>
                <a:latin typeface="Barlow"/>
                <a:ea typeface="Times New Roman"/>
              </a:rPr>
              <a:t>1) Bez gubitaka</a:t>
            </a:r>
            <a:r>
              <a:rPr b="0" lang="sr-Latn-RS" sz="1600" spc="-1" strike="noStrike">
                <a:solidFill>
                  <a:srgbClr val="434343"/>
                </a:solidFill>
                <a:latin typeface="Barlow"/>
                <a:ea typeface="Times New Roman CE"/>
              </a:rPr>
              <a:t> - Dekompozicija mora očuvati sve informacije iz originalne relacije, što znači da nijedna informacija ne</a:t>
            </a:r>
            <a:r>
              <a:rPr b="0" lang="sr-Latn-RS" sz="1600" spc="-1" strike="noStrike">
                <a:solidFill>
                  <a:srgbClr val="434343"/>
                </a:solidFill>
                <a:latin typeface="Barlow"/>
                <a:ea typeface="Times New Roman"/>
              </a:rPr>
              <a:t> sme biti izgubljena tokom razbijanja na manje relacije.</a:t>
            </a:r>
            <a:endParaRPr b="0" lang="sr-Latn-RS" sz="1600" spc="-1" strike="noStrike">
              <a:latin typeface="Barlow"/>
              <a:ea typeface="Book Antiqua"/>
            </a:endParaRPr>
          </a:p>
          <a:p>
            <a:pPr algn="just"/>
            <a:r>
              <a:rPr b="0" lang="sr-Latn-RS" sz="1600" spc="-1" strike="noStrike">
                <a:solidFill>
                  <a:srgbClr val="434343"/>
                </a:solidFill>
                <a:latin typeface="Barlow"/>
                <a:ea typeface="Times New Roman"/>
              </a:rPr>
              <a:t>2)</a:t>
            </a:r>
            <a:r>
              <a:rPr b="1" lang="sr-Latn-RS" sz="1600" spc="-1" strike="noStrike">
                <a:solidFill>
                  <a:srgbClr val="434343"/>
                </a:solidFill>
                <a:latin typeface="Barlow"/>
                <a:ea typeface="Times New Roman CE"/>
              </a:rPr>
              <a:t> </a:t>
            </a:r>
            <a:r>
              <a:rPr b="0" lang="sr-Latn-RS" sz="1600" spc="-1" strike="noStrike">
                <a:solidFill>
                  <a:srgbClr val="434343"/>
                </a:solidFill>
                <a:latin typeface="Barlow"/>
                <a:ea typeface="Times New Roman CE"/>
              </a:rPr>
              <a:t>Očuvanje zavisnosti - Važno je da sve zavisnosti u bazi podataka budu zadovoljene, bez narušavanja ograničenja koja su bila postavljena na originalnoj relaciji.</a:t>
            </a:r>
            <a:endParaRPr b="0" lang="sr-Latn-RS" sz="1600" spc="-1" strike="noStrike">
              <a:latin typeface="Barlow"/>
              <a:ea typeface="Book Antiqua"/>
            </a:endParaRPr>
          </a:p>
          <a:p>
            <a:pPr algn="just"/>
            <a:r>
              <a:rPr b="0" lang="sr-Latn-RS" sz="1600" spc="-1" strike="noStrike">
                <a:solidFill>
                  <a:srgbClr val="434343"/>
                </a:solidFill>
                <a:latin typeface="Barlow"/>
                <a:ea typeface="Times New Roman"/>
              </a:rPr>
              <a:t>3) Bez redundancije - Dekompozicija ne sme dovesti do nepotrebnih duplikata podataka. Da bi se izbegla redundancija i problemi sa podacima, primenjuje se proces normalizacije.</a:t>
            </a:r>
            <a:endParaRPr b="0" lang="sr-Latn-RS" sz="1600" spc="-1" strike="noStrike">
              <a:latin typeface="Barlow"/>
              <a:ea typeface="Book Antiqua"/>
            </a:endParaRPr>
          </a:p>
        </p:txBody>
      </p:sp>
      <p:sp>
        <p:nvSpPr>
          <p:cNvPr id="236"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F2875D2B-91D4-4BE8-B9E9-CC76B1E9391C}"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37"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8"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Dekompozicija upita</a:t>
            </a:r>
            <a:endParaRPr b="0" lang="en-US" sz="2400" spc="-1" strike="noStrike">
              <a:latin typeface="Arial"/>
            </a:endParaRPr>
          </a:p>
        </p:txBody>
      </p:sp>
      <p:sp>
        <p:nvSpPr>
          <p:cNvPr id="239" name="CustomShape 2"/>
          <p:cNvSpPr/>
          <p:nvPr/>
        </p:nvSpPr>
        <p:spPr>
          <a:xfrm>
            <a:off x="1371600" y="1371600"/>
            <a:ext cx="754380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Times New Roman CE"/>
              </a:rPr>
              <a:t>Optimizator upita obrađuje jedan blok po jednom. Blok se definiše kao jednostavan upit sa jednom </a:t>
            </a:r>
            <a:r>
              <a:rPr b="0" lang="sr-Latn-RS" sz="1600" spc="-1" strike="noStrike">
                <a:solidFill>
                  <a:srgbClr val="434343"/>
                </a:solidFill>
                <a:latin typeface="Barlow"/>
                <a:ea typeface="Times New Roman"/>
              </a:rPr>
              <a:t>SELECT i jednom FROM </a:t>
            </a:r>
            <a:r>
              <a:rPr b="0" lang="sr-Latn-RS" sz="1600" spc="-1" strike="noStrike">
                <a:solidFill>
                  <a:srgbClr val="434343"/>
                </a:solidFill>
                <a:latin typeface="Barlow"/>
                <a:ea typeface="Times New Roman CE"/>
              </a:rPr>
              <a:t>klauzulom, uz mogućnos</a:t>
            </a:r>
            <a:r>
              <a:rPr b="0" lang="sr-Latn-RS" sz="1600" spc="-1" strike="noStrike">
                <a:solidFill>
                  <a:srgbClr val="434343"/>
                </a:solidFill>
                <a:latin typeface="Barlow"/>
                <a:ea typeface="Times New Roman"/>
              </a:rPr>
              <a:t>t da sadrži samo jednu WHERE, GROUP BY ili HAVING</a:t>
            </a:r>
            <a:r>
              <a:rPr b="1" lang="sr-Latn-RS" sz="1600" spc="-1" strike="noStrike">
                <a:solidFill>
                  <a:srgbClr val="434343"/>
                </a:solidFill>
                <a:latin typeface="Barlow"/>
                <a:ea typeface="Times New Roman"/>
              </a:rPr>
              <a:t> </a:t>
            </a:r>
            <a:r>
              <a:rPr b="0" lang="sr-Latn-RS" sz="1600" spc="-1" strike="noStrike">
                <a:solidFill>
                  <a:srgbClr val="434343"/>
                </a:solidFill>
                <a:latin typeface="Barlow"/>
                <a:ea typeface="Times New Roman"/>
              </a:rPr>
              <a:t>klauzulu. Na slici 4.</a:t>
            </a:r>
            <a:r>
              <a:rPr b="0" lang="sr-Latn-RS" sz="1600" spc="-1" strike="noStrike">
                <a:solidFill>
                  <a:srgbClr val="434343"/>
                </a:solidFill>
                <a:latin typeface="Barlow"/>
                <a:ea typeface="Times New Roman CE"/>
              </a:rPr>
              <a:t> je prikazan primer kako izgleda jedan takav SQL upit blok, pri čemu su elementi u uglastim zagradama opcioni.</a:t>
            </a:r>
            <a:br/>
            <a:endParaRPr b="0" lang="sr-Latn-RS" sz="1600" spc="-1" strike="noStrike">
              <a:latin typeface="Barlow"/>
              <a:ea typeface="Book Antiqua"/>
            </a:endParaRPr>
          </a:p>
        </p:txBody>
      </p:sp>
      <p:sp>
        <p:nvSpPr>
          <p:cNvPr id="240"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6565CF27-E1E6-4879-A0D6-31CE6834A284}"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41"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pic>
        <p:nvPicPr>
          <p:cNvPr id="242" name="" descr=""/>
          <p:cNvPicPr/>
          <p:nvPr/>
        </p:nvPicPr>
        <p:blipFill>
          <a:blip r:embed="rId2"/>
          <a:stretch/>
        </p:blipFill>
        <p:spPr>
          <a:xfrm>
            <a:off x="4199040" y="2971800"/>
            <a:ext cx="1973160" cy="654840"/>
          </a:xfrm>
          <a:prstGeom prst="rect">
            <a:avLst/>
          </a:prstGeom>
          <a:ln w="0">
            <a:noFill/>
          </a:ln>
        </p:spPr>
      </p:pic>
      <p:sp>
        <p:nvSpPr>
          <p:cNvPr id="243" name="CustomShape 5"/>
          <p:cNvSpPr/>
          <p:nvPr/>
        </p:nvSpPr>
        <p:spPr>
          <a:xfrm>
            <a:off x="4074840" y="3661200"/>
            <a:ext cx="7126560" cy="3196800"/>
          </a:xfrm>
          <a:prstGeom prst="rect">
            <a:avLst/>
          </a:prstGeom>
          <a:noFill/>
          <a:ln w="0">
            <a:noFill/>
          </a:ln>
        </p:spPr>
        <p:style>
          <a:lnRef idx="0"/>
          <a:fillRef idx="0"/>
          <a:effectRef idx="0"/>
          <a:fontRef idx="minor"/>
        </p:style>
        <p:txBody>
          <a:bodyPr lIns="90000" rIns="90000" tIns="91440" bIns="91440">
            <a:noAutofit/>
          </a:bodyPr>
          <a:p>
            <a:pPr algn="just"/>
            <a:r>
              <a:rPr b="0" lang="sr-Latn-RS" sz="1600" spc="-1" strike="noStrike">
                <a:solidFill>
                  <a:srgbClr val="434343"/>
                </a:solidFill>
                <a:latin typeface="Barlow"/>
              </a:rPr>
              <a:t>Primer bloka SQL upita</a:t>
            </a:r>
            <a:endParaRPr b="0" lang="sr-Latn-RS" sz="1600" spc="-1" strike="noStrike">
              <a:latin typeface="Barlow"/>
              <a:ea typeface="Book Antiqua"/>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4"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Cena izvršenja plana</a:t>
            </a:r>
            <a:endParaRPr b="0" lang="en-US" sz="2400" spc="-1" strike="noStrike">
              <a:latin typeface="Arial"/>
            </a:endParaRPr>
          </a:p>
        </p:txBody>
      </p:sp>
      <p:sp>
        <p:nvSpPr>
          <p:cNvPr id="245" name="CustomShape 2"/>
          <p:cNvSpPr/>
          <p:nvPr/>
        </p:nvSpPr>
        <p:spPr>
          <a:xfrm>
            <a:off x="1371600" y="1371600"/>
            <a:ext cx="7543800" cy="3196800"/>
          </a:xfrm>
          <a:prstGeom prst="rect">
            <a:avLst/>
          </a:prstGeom>
          <a:noFill/>
          <a:ln w="0">
            <a:noFill/>
          </a:ln>
        </p:spPr>
        <p:style>
          <a:lnRef idx="0"/>
          <a:fillRef idx="0"/>
          <a:effectRef idx="0"/>
          <a:fontRef idx="minor"/>
        </p:style>
        <p:txBody>
          <a:bodyPr lIns="90000" rIns="90000" tIns="91440" bIns="91440">
            <a:noAutofit/>
          </a:bodyPr>
          <a:p>
            <a:pPr algn="just"/>
            <a:r>
              <a:rPr b="0" lang="sr-Latn-RS" sz="1600" spc="-1" strike="noStrike">
                <a:solidFill>
                  <a:srgbClr val="434343"/>
                </a:solidFill>
                <a:latin typeface="Barlow"/>
                <a:ea typeface="Times New Roman"/>
              </a:rPr>
              <a:t>Pretraga i kreiranje kandidatskih planova je samo deo procesa optimizacije. Nakon što se planovi generišu, optimizator upita mora proceniti troškove svakog plana i izabrati onaj sa najmanjim troškom. Da bi izvršio </a:t>
            </a:r>
            <a:r>
              <a:rPr b="0" lang="sr-Latn-RS" sz="1600" spc="-1" strike="noStrike">
                <a:solidFill>
                  <a:srgbClr val="434343"/>
                </a:solidFill>
                <a:latin typeface="Barlow"/>
                <a:ea typeface="Times New Roman CE"/>
              </a:rPr>
              <a:t>procenu troškova, optimizator analizira cenu svakog fizičkog operatora unutar plana, koristeći formule koje uzimaju u obzir korišćenje resursa poput I/O-a, CPU-a i memorije. Procena troškova zavisi od algoritma koji koristi fizički operator, kao i od procenjenog broja zapisa koji će biti obrađeni. Ova procena broja zapisa se naziva procena kardinalnosti.</a:t>
            </a:r>
            <a:endParaRPr b="0" lang="sr-Latn-RS" sz="1600" spc="-1" strike="noStrike">
              <a:latin typeface="Barlow"/>
              <a:ea typeface="Book Antiqua"/>
            </a:endParaRPr>
          </a:p>
          <a:p>
            <a:pPr algn="just"/>
            <a:endParaRPr b="0" lang="sr-Latn-RS" sz="1600" spc="-1" strike="noStrike">
              <a:latin typeface="Barlow"/>
              <a:ea typeface="Times New Roman"/>
            </a:endParaRPr>
          </a:p>
          <a:p>
            <a:pPr algn="just"/>
            <a:r>
              <a:rPr b="0" lang="sr-Latn-RS" sz="1600" spc="-1" strike="noStrike">
                <a:solidFill>
                  <a:srgbClr val="434343"/>
                </a:solidFill>
                <a:latin typeface="Barlow"/>
                <a:ea typeface="Times New Roman"/>
              </a:rPr>
              <a:t>	</a:t>
            </a:r>
            <a:r>
              <a:rPr b="0" lang="sr-Latn-RS" sz="1600" spc="-1" strike="noStrike">
                <a:solidFill>
                  <a:srgbClr val="434343"/>
                </a:solidFill>
                <a:latin typeface="Barlow"/>
                <a:ea typeface="Times New Roman"/>
              </a:rPr>
              <a:t>Da bi se procena kardinalnosti obavila, SQL Server koristi i održava statistiku optimizatora, koja sadrži informacije o distribuciji vrednosti u jednoj ili više kolona tabele. Nakon što se cene svih operatora procene, optimizator sabira sve troškove kako bi dobio ukupnu procenu troška za ceo plan.</a:t>
            </a:r>
            <a:endParaRPr b="0" lang="sr-Latn-RS" sz="1600" spc="-1" strike="noStrike">
              <a:latin typeface="Barlow"/>
              <a:ea typeface="Book Antiqua"/>
            </a:endParaRPr>
          </a:p>
        </p:txBody>
      </p:sp>
      <p:sp>
        <p:nvSpPr>
          <p:cNvPr id="246"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0F06D527-37CC-4FE5-AAC0-87D7E1EF7136}"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47"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8"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Veličina rezultata</a:t>
            </a:r>
            <a:endParaRPr b="0" lang="en-US" sz="2400" spc="-1" strike="noStrike">
              <a:latin typeface="Arial"/>
            </a:endParaRPr>
          </a:p>
        </p:txBody>
      </p:sp>
      <p:sp>
        <p:nvSpPr>
          <p:cNvPr id="249" name="CustomShape 2"/>
          <p:cNvSpPr/>
          <p:nvPr/>
        </p:nvSpPr>
        <p:spPr>
          <a:xfrm>
            <a:off x="1371600" y="1828800"/>
            <a:ext cx="754380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Times New Roman CE"/>
              </a:rPr>
              <a:t> </a:t>
            </a:r>
            <a:r>
              <a:rPr b="0" lang="sr-Latn-RS" sz="1600" spc="-1" strike="noStrike">
                <a:solidFill>
                  <a:srgbClr val="434343"/>
                </a:solidFill>
                <a:latin typeface="Barlow"/>
                <a:ea typeface="Times New Roman CE"/>
              </a:rPr>
              <a:t>Da bi se procenila veličina rezultata, koristi se redukcioni faktor dodeljen svakom uslovu u </a:t>
            </a:r>
            <a:r>
              <a:rPr b="0" lang="sr-Latn-RS" sz="1600" spc="-1" strike="noStrike">
                <a:solidFill>
                  <a:srgbClr val="434343"/>
                </a:solidFill>
                <a:latin typeface="Barlow"/>
                <a:ea typeface="Book Antiqua"/>
              </a:rPr>
              <a:t>WHERE</a:t>
            </a:r>
            <a:r>
              <a:rPr b="0" lang="sr-Latn-RS" sz="1600" spc="-1" strike="noStrike">
                <a:solidFill>
                  <a:srgbClr val="434343"/>
                </a:solidFill>
                <a:latin typeface="Barlow"/>
                <a:ea typeface="Book Antiqua"/>
              </a:rPr>
              <a:t> klauzuli.</a:t>
            </a:r>
            <a:r>
              <a:rPr b="0" lang="en-US" sz="1600" spc="-1" strike="noStrike">
                <a:solidFill>
                  <a:srgbClr val="434343"/>
                </a:solidFill>
                <a:latin typeface="Barlow"/>
                <a:ea typeface="Times New Roman CE"/>
              </a:rPr>
              <a:t>Redukcioni faktor se odnosi na odnos između veličine ulaznih podataka i veličine rezultata, uzimajući u obzir samo selektivnost određenog uslova. Veličina ukupnog rezultata može se izračunati kao proizvod redukcionih faktora za svaki pojedinačni uslov. Postoji nekoliko metoda za izračunavanje ovih redukcionih faktora, koje se oslanjaju na podatke dostupne u sistemskom katalogu. </a:t>
            </a:r>
            <a:endParaRPr b="0" lang="en-US" sz="1600" spc="-1" strike="noStrike">
              <a:latin typeface="Barlow"/>
            </a:endParaRPr>
          </a:p>
        </p:txBody>
      </p:sp>
      <p:sp>
        <p:nvSpPr>
          <p:cNvPr id="250"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69A4D6A7-9C63-4302-A2C9-DE6E77CCF4C0}"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51"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2"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Veličina rezultata</a:t>
            </a:r>
            <a:endParaRPr b="0" lang="en-US" sz="2400" spc="-1" strike="noStrike">
              <a:latin typeface="Arial"/>
            </a:endParaRPr>
          </a:p>
        </p:txBody>
      </p:sp>
      <p:sp>
        <p:nvSpPr>
          <p:cNvPr id="253" name="CustomShape 2"/>
          <p:cNvSpPr/>
          <p:nvPr/>
        </p:nvSpPr>
        <p:spPr>
          <a:xfrm>
            <a:off x="1371600" y="1371600"/>
            <a:ext cx="754380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Times New Roman CE"/>
              </a:rPr>
              <a:t> </a:t>
            </a:r>
            <a:r>
              <a:rPr b="0" lang="en-US" sz="1600" spc="-1" strike="noStrike">
                <a:solidFill>
                  <a:srgbClr val="434343"/>
                </a:solidFill>
                <a:latin typeface="Barlow"/>
                <a:ea typeface="Times New Roman CE"/>
              </a:rPr>
              <a:t> </a:t>
            </a:r>
            <a:r>
              <a:rPr b="0" lang="en-US" sz="1600" spc="-1" strike="noStrike">
                <a:solidFill>
                  <a:srgbClr val="434343"/>
                </a:solidFill>
                <a:latin typeface="Barlow"/>
                <a:ea typeface="Times New Roman CE"/>
              </a:rPr>
              <a:t>Evo primera metoda i situacija za izračunavanje redukcionih faktora:</a:t>
            </a:r>
            <a:endParaRPr b="0" lang="en-US" sz="1600" spc="-1" strike="noStrike">
              <a:latin typeface="Barlow"/>
            </a:endParaRPr>
          </a:p>
          <a:p>
            <a:r>
              <a:rPr b="0" lang="sr-Latn-RS" sz="1600" spc="-1" strike="noStrike">
                <a:solidFill>
                  <a:srgbClr val="434343"/>
                </a:solidFill>
                <a:latin typeface="Barlow"/>
                <a:ea typeface="Times New Roman"/>
              </a:rPr>
              <a:t> </a:t>
            </a:r>
            <a:r>
              <a:rPr b="0" lang="sr-Latn-RS" sz="1600" spc="-1" strike="noStrike">
                <a:solidFill>
                  <a:srgbClr val="434343"/>
                </a:solidFill>
                <a:latin typeface="Barlow"/>
                <a:ea typeface="Times New Roman"/>
              </a:rPr>
              <a:t>1) Kolona</a:t>
            </a:r>
            <a:r>
              <a:rPr b="1" lang="sr-Latn-RS" sz="1600" spc="-1" strike="noStrike">
                <a:solidFill>
                  <a:srgbClr val="434343"/>
                </a:solidFill>
                <a:latin typeface="Barlow"/>
                <a:ea typeface="Times New Roman"/>
              </a:rPr>
              <a:t> </a:t>
            </a:r>
            <a:r>
              <a:rPr b="0" lang="sr-Latn-RS" sz="1600" spc="-1" strike="noStrike">
                <a:solidFill>
                  <a:srgbClr val="434343"/>
                </a:solidFill>
                <a:latin typeface="Barlow"/>
                <a:ea typeface="Times New Roman"/>
              </a:rPr>
              <a:t>=</a:t>
            </a:r>
            <a:r>
              <a:rPr b="1" lang="sr-Latn-RS" sz="1600" spc="-1" strike="noStrike">
                <a:solidFill>
                  <a:srgbClr val="434343"/>
                </a:solidFill>
                <a:latin typeface="Barlow"/>
                <a:ea typeface="Times New Roman"/>
              </a:rPr>
              <a:t> </a:t>
            </a:r>
            <a:r>
              <a:rPr b="0" lang="sr-Latn-RS" sz="1600" spc="-1" strike="noStrike">
                <a:solidFill>
                  <a:srgbClr val="434343"/>
                </a:solidFill>
                <a:latin typeface="Barlow"/>
                <a:ea typeface="Times New Roman"/>
              </a:rPr>
              <a:t>Vrednost</a:t>
            </a:r>
            <a:r>
              <a:rPr b="0" lang="sr-Latn-RS" sz="1600" spc="-1" strike="noStrike">
                <a:solidFill>
                  <a:srgbClr val="434343"/>
                </a:solidFill>
                <a:latin typeface="Barlow"/>
                <a:ea typeface="Times New Roman"/>
              </a:rPr>
              <a:t>: redukcioni faktor se aproksimira kao 1/</a:t>
            </a:r>
            <a:r>
              <a:rPr b="0" lang="sr-Latn-RS" sz="1600" spc="-1" strike="noStrike">
                <a:solidFill>
                  <a:srgbClr val="434343"/>
                </a:solidFill>
                <a:latin typeface="Barlow"/>
                <a:ea typeface="Book Antiqua"/>
              </a:rPr>
              <a:t> </a:t>
            </a:r>
            <a:r>
              <a:rPr b="0" lang="sr-Latn-RS" sz="1600" spc="-1" strike="noStrike">
                <a:solidFill>
                  <a:srgbClr val="434343"/>
                </a:solidFill>
                <a:latin typeface="Barlow"/>
                <a:ea typeface="Cambria Math"/>
              </a:rPr>
              <a:t>𝑁𝐾𝑒𝑦𝑠</a:t>
            </a:r>
            <a:r>
              <a:rPr b="0" lang="sr-Latn-RS" sz="1600" spc="-1" strike="noStrike">
                <a:solidFill>
                  <a:srgbClr val="434343"/>
                </a:solidFill>
                <a:latin typeface="Barlow"/>
                <a:ea typeface="Times New Roman"/>
              </a:rPr>
              <a:t>(</a:t>
            </a:r>
            <a:r>
              <a:rPr b="0" lang="sr-Latn-RS" sz="1600" spc="-1" strike="noStrike">
                <a:solidFill>
                  <a:srgbClr val="434343"/>
                </a:solidFill>
                <a:latin typeface="Barlow"/>
                <a:ea typeface="Cambria Math"/>
              </a:rPr>
              <a:t>𝐼</a:t>
            </a:r>
            <a:r>
              <a:rPr b="0" lang="sr-Latn-RS" sz="1600" spc="-1" strike="noStrike">
                <a:solidFill>
                  <a:srgbClr val="434343"/>
                </a:solidFill>
                <a:latin typeface="Barlow"/>
                <a:ea typeface="Times New Roman"/>
              </a:rPr>
              <a:t>) </a:t>
            </a:r>
            <a:r>
              <a:rPr b="0" lang="sr-Latn-RS" sz="1600" spc="-1" strike="noStrike">
                <a:solidFill>
                  <a:srgbClr val="434343"/>
                </a:solidFill>
                <a:latin typeface="Barlow"/>
                <a:ea typeface="Times New Roman CE"/>
              </a:rPr>
              <a:t>ako postoji    indeks I nad kolonom za relaciju o kojoj je reč. Ako ne postoji indeks nad kolonom, uzima se neka određena vrednost kao što je 1/10 .  </a:t>
            </a:r>
            <a:endParaRPr b="0" lang="en-US" sz="1600" spc="-1" strike="noStrike">
              <a:latin typeface="Barlow"/>
            </a:endParaRPr>
          </a:p>
          <a:p>
            <a:r>
              <a:rPr b="0" lang="sr-Latn-RS" sz="1600" spc="-1" strike="noStrike">
                <a:solidFill>
                  <a:srgbClr val="434343"/>
                </a:solidFill>
                <a:latin typeface="Barlow"/>
                <a:ea typeface="Times New Roman"/>
              </a:rPr>
              <a:t>2) Kolona1</a:t>
            </a:r>
            <a:r>
              <a:rPr b="1" lang="sr-Latn-RS" sz="1600" spc="-1" strike="noStrike">
                <a:solidFill>
                  <a:srgbClr val="434343"/>
                </a:solidFill>
                <a:latin typeface="Barlow"/>
                <a:ea typeface="Times New Roman"/>
              </a:rPr>
              <a:t> </a:t>
            </a:r>
            <a:r>
              <a:rPr b="0" lang="sr-Latn-RS" sz="1600" spc="-1" strike="noStrike">
                <a:solidFill>
                  <a:srgbClr val="434343"/>
                </a:solidFill>
                <a:latin typeface="Barlow"/>
                <a:ea typeface="Times New Roman"/>
              </a:rPr>
              <a:t>=</a:t>
            </a:r>
            <a:r>
              <a:rPr b="1" lang="sr-Latn-RS" sz="1600" spc="-1" strike="noStrike">
                <a:solidFill>
                  <a:srgbClr val="434343"/>
                </a:solidFill>
                <a:latin typeface="Barlow"/>
                <a:ea typeface="Times New Roman"/>
              </a:rPr>
              <a:t> </a:t>
            </a:r>
            <a:r>
              <a:rPr b="0" lang="sr-Latn-RS" sz="1600" spc="-1" strike="noStrike">
                <a:solidFill>
                  <a:srgbClr val="434343"/>
                </a:solidFill>
                <a:latin typeface="Barlow"/>
                <a:ea typeface="Times New Roman"/>
              </a:rPr>
              <a:t>Kolona2</a:t>
            </a:r>
            <a:r>
              <a:rPr b="0" lang="sr-Latn-RS" sz="1600" spc="-1" strike="noStrike">
                <a:solidFill>
                  <a:srgbClr val="434343"/>
                </a:solidFill>
                <a:latin typeface="Barlow"/>
                <a:ea typeface="Times New Roman"/>
              </a:rPr>
              <a:t>: redukcioni faktor se aproksimira kao 1/</a:t>
            </a:r>
            <a:r>
              <a:rPr b="0" lang="sr-Latn-RS" sz="1600" spc="-1" strike="noStrike">
                <a:solidFill>
                  <a:srgbClr val="434343"/>
                </a:solidFill>
                <a:latin typeface="Barlow"/>
                <a:ea typeface="Book Antiqua"/>
              </a:rPr>
              <a:t> </a:t>
            </a:r>
            <a:r>
              <a:rPr b="0" lang="sr-Latn-RS" sz="1600" spc="-1" strike="noStrike">
                <a:solidFill>
                  <a:srgbClr val="434343"/>
                </a:solidFill>
                <a:latin typeface="Barlow"/>
                <a:ea typeface="Cambria Math"/>
              </a:rPr>
              <a:t>𝑀𝐴𝑋</a:t>
            </a:r>
            <a:r>
              <a:rPr b="0" lang="sr-Latn-RS" sz="1600" spc="-1" strike="noStrike">
                <a:solidFill>
                  <a:srgbClr val="434343"/>
                </a:solidFill>
                <a:latin typeface="Barlow"/>
                <a:ea typeface="Times New Roman"/>
              </a:rPr>
              <a:t>(</a:t>
            </a:r>
            <a:r>
              <a:rPr b="0" lang="sr-Latn-RS" sz="1600" spc="-1" strike="noStrike">
                <a:solidFill>
                  <a:srgbClr val="434343"/>
                </a:solidFill>
                <a:latin typeface="Barlow"/>
                <a:ea typeface="Cambria Math"/>
              </a:rPr>
              <a:t>𝑁𝐾𝑒𝑦𝑠</a:t>
            </a:r>
            <a:r>
              <a:rPr b="0" lang="sr-Latn-RS" sz="1600" spc="-1" strike="noStrike">
                <a:solidFill>
                  <a:srgbClr val="434343"/>
                </a:solidFill>
                <a:latin typeface="Barlow"/>
                <a:ea typeface="Times New Roman"/>
              </a:rPr>
              <a:t>(</a:t>
            </a:r>
            <a:r>
              <a:rPr b="0" lang="sr-Latn-RS" sz="1600" spc="-1" strike="noStrike">
                <a:solidFill>
                  <a:srgbClr val="434343"/>
                </a:solidFill>
                <a:latin typeface="Barlow"/>
                <a:ea typeface="Cambria Math"/>
              </a:rPr>
              <a:t>𝐼</a:t>
            </a:r>
            <a:r>
              <a:rPr b="0" lang="sr-Latn-RS" sz="1600" spc="-1" strike="noStrike">
                <a:solidFill>
                  <a:srgbClr val="434343"/>
                </a:solidFill>
                <a:latin typeface="Barlow"/>
                <a:ea typeface="Times New Roman"/>
              </a:rPr>
              <a:t>1),</a:t>
            </a:r>
            <a:r>
              <a:rPr b="0" lang="sr-Latn-RS" sz="1600" spc="-1" strike="noStrike">
                <a:solidFill>
                  <a:srgbClr val="434343"/>
                </a:solidFill>
                <a:latin typeface="Barlow"/>
                <a:ea typeface="Cambria Math"/>
              </a:rPr>
              <a:t>𝑁𝐾𝑒𝑦𝑠</a:t>
            </a:r>
            <a:r>
              <a:rPr b="0" lang="sr-Latn-RS" sz="1600" spc="-1" strike="noStrike">
                <a:solidFill>
                  <a:srgbClr val="434343"/>
                </a:solidFill>
                <a:latin typeface="Barlow"/>
                <a:ea typeface="Times New Roman"/>
              </a:rPr>
              <a:t>(</a:t>
            </a:r>
            <a:r>
              <a:rPr b="0" lang="sr-Latn-RS" sz="1600" spc="-1" strike="noStrike">
                <a:solidFill>
                  <a:srgbClr val="434343"/>
                </a:solidFill>
                <a:latin typeface="Barlow"/>
                <a:ea typeface="Cambria Math"/>
              </a:rPr>
              <a:t>𝐼</a:t>
            </a:r>
            <a:r>
              <a:rPr b="0" lang="sr-Latn-RS" sz="1600" spc="-1" strike="noStrike">
                <a:solidFill>
                  <a:srgbClr val="434343"/>
                </a:solidFill>
                <a:latin typeface="Barlow"/>
                <a:ea typeface="Times New Roman"/>
              </a:rPr>
              <a:t>2))ako postoje indeksi I1 i I2 nad kolonama Kolona1 i Kolona2, respektivno.</a:t>
            </a:r>
            <a:endParaRPr b="0" lang="sr-Latn-RS" sz="1600" spc="-1" strike="noStrike">
              <a:latin typeface="Barlow"/>
              <a:ea typeface="Book Antiqua"/>
            </a:endParaRPr>
          </a:p>
          <a:p>
            <a:r>
              <a:rPr b="0" lang="sr-Latn-RS" sz="1600" spc="-1" strike="noStrike">
                <a:solidFill>
                  <a:srgbClr val="434343"/>
                </a:solidFill>
                <a:latin typeface="Barlow"/>
                <a:ea typeface="Times New Roman"/>
              </a:rPr>
              <a:t>3) Kolona</a:t>
            </a:r>
            <a:r>
              <a:rPr b="1" lang="sr-Latn-RS" sz="1600" spc="-1" strike="noStrike">
                <a:solidFill>
                  <a:srgbClr val="434343"/>
                </a:solidFill>
                <a:latin typeface="Barlow"/>
                <a:ea typeface="Times New Roman"/>
              </a:rPr>
              <a:t> </a:t>
            </a:r>
            <a:r>
              <a:rPr b="0" lang="sr-Latn-RS" sz="1600" spc="-1" strike="noStrike">
                <a:solidFill>
                  <a:srgbClr val="434343"/>
                </a:solidFill>
                <a:latin typeface="Barlow"/>
                <a:ea typeface="Times New Roman"/>
              </a:rPr>
              <a:t>&gt;</a:t>
            </a:r>
            <a:r>
              <a:rPr b="1" lang="sr-Latn-RS" sz="1600" spc="-1" strike="noStrike">
                <a:solidFill>
                  <a:srgbClr val="434343"/>
                </a:solidFill>
                <a:latin typeface="Barlow"/>
                <a:ea typeface="Times New Roman"/>
              </a:rPr>
              <a:t> </a:t>
            </a:r>
            <a:r>
              <a:rPr b="0" lang="sr-Latn-RS" sz="1600" spc="-1" strike="noStrike">
                <a:solidFill>
                  <a:srgbClr val="434343"/>
                </a:solidFill>
                <a:latin typeface="Barlow"/>
                <a:ea typeface="Times New Roman"/>
              </a:rPr>
              <a:t>Vrednost</a:t>
            </a:r>
            <a:r>
              <a:rPr b="0" lang="sr-Latn-RS" sz="1600" spc="-1" strike="noStrike">
                <a:solidFill>
                  <a:srgbClr val="434343"/>
                </a:solidFill>
                <a:latin typeface="Barlow"/>
                <a:ea typeface="Times New Roman"/>
              </a:rPr>
              <a:t>: redukcioni faktor se aproksimira kao (</a:t>
            </a:r>
            <a:r>
              <a:rPr b="0" lang="sr-Latn-RS" sz="1600" spc="-1" strike="noStrike">
                <a:solidFill>
                  <a:srgbClr val="434343"/>
                </a:solidFill>
                <a:latin typeface="Barlow"/>
                <a:ea typeface="Cambria Math"/>
              </a:rPr>
              <a:t>𝐻𝑖𝑔</a:t>
            </a:r>
            <a:r>
              <a:rPr b="0" lang="sr-Latn-RS" sz="1600" spc="-1" strike="noStrike">
                <a:solidFill>
                  <a:srgbClr val="434343"/>
                </a:solidFill>
                <a:latin typeface="Barlow"/>
                <a:ea typeface="Times New Roman"/>
              </a:rPr>
              <a:t>ℎ(</a:t>
            </a:r>
            <a:r>
              <a:rPr b="0" lang="sr-Latn-RS" sz="1600" spc="-1" strike="noStrike">
                <a:solidFill>
                  <a:srgbClr val="434343"/>
                </a:solidFill>
                <a:latin typeface="Barlow"/>
                <a:ea typeface="Cambria Math"/>
              </a:rPr>
              <a:t>𝐼</a:t>
            </a:r>
            <a:r>
              <a:rPr b="0" lang="sr-Latn-RS" sz="1600" spc="-1" strike="noStrike">
                <a:solidFill>
                  <a:srgbClr val="434343"/>
                </a:solidFill>
                <a:latin typeface="Barlow"/>
                <a:ea typeface="Times New Roman"/>
              </a:rPr>
              <a:t>) − </a:t>
            </a:r>
            <a:r>
              <a:rPr b="0" lang="sr-Latn-RS" sz="1600" spc="-1" strike="noStrike">
                <a:solidFill>
                  <a:srgbClr val="434343"/>
                </a:solidFill>
                <a:latin typeface="Barlow"/>
                <a:ea typeface="Cambria Math"/>
              </a:rPr>
              <a:t>𝑣𝑟𝑒𝑑𝑛𝑜𝑠𝑡</a:t>
            </a:r>
            <a:r>
              <a:rPr b="0" lang="sr-Latn-RS" sz="1600" spc="-1" strike="noStrike">
                <a:solidFill>
                  <a:srgbClr val="434343"/>
                </a:solidFill>
                <a:latin typeface="Barlow"/>
                <a:ea typeface="Times New Roman"/>
              </a:rPr>
              <a:t>)/ (</a:t>
            </a:r>
            <a:r>
              <a:rPr b="0" lang="sr-Latn-RS" sz="1600" spc="-1" strike="noStrike">
                <a:solidFill>
                  <a:srgbClr val="434343"/>
                </a:solidFill>
                <a:latin typeface="Barlow"/>
                <a:ea typeface="Cambria Math"/>
              </a:rPr>
              <a:t>𝐻𝑖𝑔</a:t>
            </a:r>
            <a:r>
              <a:rPr b="0" lang="sr-Latn-RS" sz="1600" spc="-1" strike="noStrike">
                <a:solidFill>
                  <a:srgbClr val="434343"/>
                </a:solidFill>
                <a:latin typeface="Barlow"/>
                <a:ea typeface="Times New Roman"/>
              </a:rPr>
              <a:t>ℎ(</a:t>
            </a:r>
            <a:r>
              <a:rPr b="0" lang="sr-Latn-RS" sz="1600" spc="-1" strike="noStrike">
                <a:solidFill>
                  <a:srgbClr val="434343"/>
                </a:solidFill>
                <a:latin typeface="Barlow"/>
                <a:ea typeface="Cambria Math"/>
              </a:rPr>
              <a:t>𝐼</a:t>
            </a:r>
            <a:r>
              <a:rPr b="0" lang="sr-Latn-RS" sz="1600" spc="-1" strike="noStrike">
                <a:solidFill>
                  <a:srgbClr val="434343"/>
                </a:solidFill>
                <a:latin typeface="Barlow"/>
                <a:ea typeface="Times New Roman"/>
              </a:rPr>
              <a:t>) − </a:t>
            </a:r>
            <a:r>
              <a:rPr b="0" lang="sr-Latn-RS" sz="1600" spc="-1" strike="noStrike">
                <a:solidFill>
                  <a:srgbClr val="434343"/>
                </a:solidFill>
                <a:latin typeface="Barlow"/>
                <a:ea typeface="Cambria Math"/>
              </a:rPr>
              <a:t>𝐿𝑜𝑤</a:t>
            </a:r>
            <a:r>
              <a:rPr b="0" lang="sr-Latn-RS" sz="1600" spc="-1" strike="noStrike">
                <a:solidFill>
                  <a:srgbClr val="434343"/>
                </a:solidFill>
                <a:latin typeface="Barlow"/>
                <a:ea typeface="Times New Roman"/>
              </a:rPr>
              <a:t>(</a:t>
            </a:r>
            <a:r>
              <a:rPr b="0" lang="sr-Latn-RS" sz="1600" spc="-1" strike="noStrike">
                <a:solidFill>
                  <a:srgbClr val="434343"/>
                </a:solidFill>
                <a:latin typeface="Barlow"/>
                <a:ea typeface="Cambria Math"/>
              </a:rPr>
              <a:t>𝐼</a:t>
            </a:r>
            <a:r>
              <a:rPr b="0" lang="sr-Latn-RS" sz="1600" spc="-1" strike="noStrike">
                <a:solidFill>
                  <a:srgbClr val="434343"/>
                </a:solidFill>
                <a:latin typeface="Barlow"/>
                <a:ea typeface="Times New Roman"/>
              </a:rPr>
              <a:t>))</a:t>
            </a:r>
            <a:endParaRPr b="0" lang="sr-Latn-RS" sz="1600" spc="-1" strike="noStrike">
              <a:latin typeface="Barlow"/>
              <a:ea typeface="Book Antiqua"/>
            </a:endParaRPr>
          </a:p>
          <a:p>
            <a:r>
              <a:rPr b="0" lang="sr-Latn-RS" sz="1600" spc="-1" strike="noStrike">
                <a:solidFill>
                  <a:srgbClr val="434343"/>
                </a:solidFill>
                <a:latin typeface="Barlow"/>
                <a:ea typeface="Times New Roman"/>
              </a:rPr>
              <a:t>4) Kolona</a:t>
            </a:r>
            <a:r>
              <a:rPr b="1" lang="sr-Latn-RS" sz="1600" spc="-1" strike="noStrike">
                <a:solidFill>
                  <a:srgbClr val="434343"/>
                </a:solidFill>
                <a:latin typeface="Barlow"/>
                <a:ea typeface="Times New Roman"/>
              </a:rPr>
              <a:t> </a:t>
            </a:r>
            <a:r>
              <a:rPr b="0" lang="sr-Latn-RS" sz="1600" spc="-1" strike="noStrike">
                <a:solidFill>
                  <a:srgbClr val="434343"/>
                </a:solidFill>
                <a:latin typeface="Barlow"/>
                <a:ea typeface="Times New Roman"/>
              </a:rPr>
              <a:t>IN</a:t>
            </a:r>
            <a:r>
              <a:rPr b="1" lang="sr-Latn-RS" sz="1600" spc="-1" strike="noStrike">
                <a:solidFill>
                  <a:srgbClr val="434343"/>
                </a:solidFill>
                <a:latin typeface="Barlow"/>
                <a:ea typeface="Times New Roman"/>
              </a:rPr>
              <a:t> </a:t>
            </a:r>
            <a:r>
              <a:rPr b="0" lang="sr-Latn-RS" sz="1600" spc="-1" strike="noStrike">
                <a:solidFill>
                  <a:srgbClr val="434343"/>
                </a:solidFill>
                <a:latin typeface="Barlow"/>
                <a:ea typeface="Times New Roman"/>
              </a:rPr>
              <a:t>(lista vrednosti)</a:t>
            </a:r>
            <a:r>
              <a:rPr b="0" lang="sr-Latn-RS" sz="1600" spc="-1" strike="noStrike">
                <a:solidFill>
                  <a:srgbClr val="434343"/>
                </a:solidFill>
                <a:latin typeface="Barlow"/>
                <a:ea typeface="Times New Roman"/>
              </a:rPr>
              <a:t>: redukcioni faktor se uzima kao da se radi o kol</a:t>
            </a:r>
            <a:r>
              <a:rPr b="0" lang="sr-Latn-RS" sz="1600" spc="-1" strike="noStrike">
                <a:solidFill>
                  <a:srgbClr val="434343"/>
                </a:solidFill>
                <a:latin typeface="Barlow"/>
                <a:ea typeface="Times New Roman CE"/>
              </a:rPr>
              <a:t>ona = vrednost slučaju pomnoženo sa brojem vrednosti u listi.</a:t>
            </a:r>
            <a:endParaRPr b="0" lang="sr-Latn-RS" sz="1600" spc="-1" strike="noStrike">
              <a:latin typeface="Barlow"/>
              <a:ea typeface="Book Antiqua"/>
            </a:endParaRPr>
          </a:p>
        </p:txBody>
      </p:sp>
      <p:sp>
        <p:nvSpPr>
          <p:cNvPr id="254"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D2414F93-7DC1-4341-A0F1-70170EE3A73D}"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55"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6"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Gustina</a:t>
            </a:r>
            <a:endParaRPr b="0" lang="en-US" sz="2400" spc="-1" strike="noStrike">
              <a:latin typeface="Arial"/>
            </a:endParaRPr>
          </a:p>
        </p:txBody>
      </p:sp>
      <p:sp>
        <p:nvSpPr>
          <p:cNvPr id="257" name="CustomShape 2"/>
          <p:cNvSpPr/>
          <p:nvPr/>
        </p:nvSpPr>
        <p:spPr>
          <a:xfrm>
            <a:off x="1371600" y="1371600"/>
            <a:ext cx="754380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Book Antiqua"/>
              </a:rPr>
              <a:t>Gustina se određuje kao recipročna vrednost broja jedinstvenih vrednosti. Ove informacije o gustini mogu poboljšati procene za operacije </a:t>
            </a:r>
            <a:r>
              <a:rPr b="0" lang="sr-Latn-RS" sz="1600" spc="-1" strike="noStrike">
                <a:solidFill>
                  <a:srgbClr val="434343"/>
                </a:solidFill>
                <a:latin typeface="Barlow"/>
                <a:ea typeface="Book Antiqua"/>
              </a:rPr>
              <a:t>GROUP BY</a:t>
            </a:r>
            <a:r>
              <a:rPr b="0" lang="sr-Latn-RS" sz="1600" spc="-1" strike="noStrike">
                <a:solidFill>
                  <a:srgbClr val="434343"/>
                </a:solidFill>
                <a:latin typeface="Barlow"/>
                <a:ea typeface="Book Antiqua"/>
              </a:rPr>
              <a:t> i za predikate jednakosti kada su vrednosti nepoznate, kao što je slučaj sa lokalnim promenljivama. Gustina se računa za svaki par kolona, stvarajući time prefiks za te kolone u statističkom objektu. Komanda koja je korišćena za pregled statistike određenog indeksa:</a:t>
            </a:r>
            <a:br/>
            <a:endParaRPr b="0" lang="sr-Latn-RS" sz="1600" spc="-1" strike="noStrike">
              <a:latin typeface="Barlow"/>
              <a:ea typeface="Book Antiqua"/>
            </a:endParaRPr>
          </a:p>
        </p:txBody>
      </p:sp>
      <p:sp>
        <p:nvSpPr>
          <p:cNvPr id="258"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35E3130C-9126-42D6-87C2-126B427CE543}"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59"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pic>
        <p:nvPicPr>
          <p:cNvPr id="260" name="" descr=""/>
          <p:cNvPicPr/>
          <p:nvPr/>
        </p:nvPicPr>
        <p:blipFill>
          <a:blip r:embed="rId2"/>
          <a:stretch/>
        </p:blipFill>
        <p:spPr>
          <a:xfrm>
            <a:off x="2065320" y="3475080"/>
            <a:ext cx="5707080" cy="182520"/>
          </a:xfrm>
          <a:prstGeom prst="rect">
            <a:avLst/>
          </a:prstGeom>
          <a:ln w="0">
            <a:noFill/>
          </a:ln>
        </p:spPr>
      </p:pic>
      <p:sp>
        <p:nvSpPr>
          <p:cNvPr id="261" name="CustomShape 5"/>
          <p:cNvSpPr/>
          <p:nvPr/>
        </p:nvSpPr>
        <p:spPr>
          <a:xfrm>
            <a:off x="3200400" y="3886200"/>
            <a:ext cx="7543800" cy="3196800"/>
          </a:xfrm>
          <a:prstGeom prst="rect">
            <a:avLst/>
          </a:prstGeom>
          <a:noFill/>
          <a:ln w="0">
            <a:noFill/>
          </a:ln>
        </p:spPr>
        <p:style>
          <a:lnRef idx="0"/>
          <a:fillRef idx="0"/>
          <a:effectRef idx="0"/>
          <a:fontRef idx="minor"/>
        </p:style>
        <p:txBody>
          <a:bodyPr lIns="90000" rIns="90000" tIns="91440" bIns="91440">
            <a:noAutofit/>
          </a:bodyPr>
          <a:p>
            <a:r>
              <a:rPr b="0" lang="en-US" sz="1600" spc="-1" strike="noStrike">
                <a:solidFill>
                  <a:srgbClr val="434343"/>
                </a:solidFill>
                <a:latin typeface="Barlow"/>
              </a:rPr>
              <a:t>Prikaz statistike navedenog indeksa</a:t>
            </a:r>
            <a:endParaRPr b="0" lang="en-US" sz="1600" spc="-1" strike="noStrike">
              <a:latin typeface="Barlow"/>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2"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Gustina</a:t>
            </a:r>
            <a:endParaRPr b="0" lang="en-US" sz="2400" spc="-1" strike="noStrike">
              <a:latin typeface="Arial"/>
            </a:endParaRPr>
          </a:p>
        </p:txBody>
      </p:sp>
      <p:sp>
        <p:nvSpPr>
          <p:cNvPr id="263" name="CustomShape 2"/>
          <p:cNvSpPr/>
          <p:nvPr/>
        </p:nvSpPr>
        <p:spPr>
          <a:xfrm>
            <a:off x="1371600" y="1371600"/>
            <a:ext cx="754380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Book Antiqua"/>
              </a:rPr>
              <a:t>Pomenuta komanda pruža uvid u gustinu vektora, prikazujući gustine za kolone u `Columns` koloni. To uključuje `ProductID`, kao i kombinacije kolona kao što su `ProductID`, `PurchaseOrderID` i `ProductID`, `PurchaseOrderID`, `PurchaseOrderDetailID`. Takođe, budući da se sve navedene kolone čuvaju kao `int` vrednosti, prosečna dužina za svaku od vrednosti za gustinu iznosi 4, 8 i 12 bajtova.</a:t>
            </a:r>
            <a:endParaRPr b="0" lang="sr-Latn-RS" sz="1600" spc="-1" strike="noStrike">
              <a:latin typeface="Times New Roman CE"/>
              <a:ea typeface="Times New Roman CE"/>
            </a:endParaRPr>
          </a:p>
        </p:txBody>
      </p:sp>
      <p:sp>
        <p:nvSpPr>
          <p:cNvPr id="264"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BDF3412F-C056-40B3-933B-74A108236090}"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65"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
        <p:nvSpPr>
          <p:cNvPr id="266" name="CustomShape 5"/>
          <p:cNvSpPr/>
          <p:nvPr/>
        </p:nvSpPr>
        <p:spPr>
          <a:xfrm>
            <a:off x="4114800" y="4518360"/>
            <a:ext cx="7543800" cy="3196800"/>
          </a:xfrm>
          <a:prstGeom prst="rect">
            <a:avLst/>
          </a:prstGeom>
          <a:noFill/>
          <a:ln w="0">
            <a:noFill/>
          </a:ln>
        </p:spPr>
        <p:style>
          <a:lnRef idx="0"/>
          <a:fillRef idx="0"/>
          <a:effectRef idx="0"/>
          <a:fontRef idx="minor"/>
        </p:style>
        <p:txBody>
          <a:bodyPr lIns="90000" rIns="90000" tIns="91440" bIns="91440">
            <a:noAutofit/>
          </a:bodyPr>
          <a:p>
            <a:r>
              <a:rPr b="0" lang="en-US" sz="1600" spc="-1" strike="noStrike">
                <a:solidFill>
                  <a:srgbClr val="434343"/>
                </a:solidFill>
                <a:latin typeface="Barlow"/>
              </a:rPr>
              <a:t>Rezultat komande</a:t>
            </a:r>
            <a:endParaRPr b="0" lang="en-US" sz="1600" spc="-1" strike="noStrike">
              <a:latin typeface="Barlow"/>
            </a:endParaRPr>
          </a:p>
        </p:txBody>
      </p:sp>
      <p:pic>
        <p:nvPicPr>
          <p:cNvPr id="267" name="" descr=""/>
          <p:cNvPicPr/>
          <p:nvPr/>
        </p:nvPicPr>
        <p:blipFill>
          <a:blip r:embed="rId2"/>
          <a:stretch/>
        </p:blipFill>
        <p:spPr>
          <a:xfrm>
            <a:off x="1920600" y="3029400"/>
            <a:ext cx="6537600" cy="126468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8"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Gustina</a:t>
            </a:r>
            <a:endParaRPr b="0" lang="en-US" sz="2400" spc="-1" strike="noStrike">
              <a:latin typeface="Arial"/>
            </a:endParaRPr>
          </a:p>
        </p:txBody>
      </p:sp>
      <p:sp>
        <p:nvSpPr>
          <p:cNvPr id="269" name="CustomShape 2"/>
          <p:cNvSpPr/>
          <p:nvPr/>
        </p:nvSpPr>
        <p:spPr>
          <a:xfrm>
            <a:off x="1371600" y="1198440"/>
            <a:ext cx="7543800" cy="3196800"/>
          </a:xfrm>
          <a:prstGeom prst="rect">
            <a:avLst/>
          </a:prstGeom>
          <a:noFill/>
          <a:ln w="0">
            <a:noFill/>
          </a:ln>
        </p:spPr>
        <p:style>
          <a:lnRef idx="0"/>
          <a:fillRef idx="0"/>
          <a:effectRef idx="0"/>
          <a:fontRef idx="minor"/>
        </p:style>
        <p:txBody>
          <a:bodyPr lIns="90000" rIns="90000" tIns="91440" bIns="91440">
            <a:noAutofit/>
          </a:bodyPr>
          <a:p>
            <a:pPr algn="just"/>
            <a:r>
              <a:rPr b="0" lang="sr-Latn-RS" sz="1600" spc="-1" strike="noStrike">
                <a:solidFill>
                  <a:srgbClr val="434343"/>
                </a:solidFill>
                <a:latin typeface="Barlow"/>
                <a:ea typeface="Times New Roman"/>
              </a:rPr>
              <a:t>Optimizator upita može iskoristiti informacije o gustini za procenu kardinalnosti `GROUP BY` upita. Kada je dostupna informacija o gustini, procenjeni broj jedinstvenih vrednosti može se dobit</a:t>
            </a:r>
            <a:r>
              <a:rPr b="0" lang="sr-Latn-RS" sz="1600" spc="-1" strike="noStrike">
                <a:solidFill>
                  <a:srgbClr val="434343"/>
                </a:solidFill>
                <a:latin typeface="Barlow"/>
                <a:ea typeface="Times New Roman CE"/>
              </a:rPr>
              <a:t>i izračunavanjem recipročne </a:t>
            </a:r>
            <a:r>
              <a:rPr b="0" lang="sr-Latn-RS" sz="1600" spc="-1" strike="noStrike">
                <a:solidFill>
                  <a:srgbClr val="434343"/>
                </a:solidFill>
                <a:latin typeface="Barlow"/>
                <a:ea typeface="Times New Roman"/>
              </a:rPr>
              <a:t>vrednosti gustine, tj. 1\ Gustina.</a:t>
            </a:r>
            <a:endParaRPr b="0" lang="sr-Latn-RS" sz="1600" spc="-1" strike="noStrike">
              <a:latin typeface="Barlow"/>
              <a:ea typeface="Book Antiqua"/>
            </a:endParaRPr>
          </a:p>
          <a:p>
            <a:pPr algn="just"/>
            <a:r>
              <a:rPr b="0" lang="sr-Latn-RS" sz="1600" spc="-1" strike="noStrike">
                <a:solidFill>
                  <a:srgbClr val="434343"/>
                </a:solidFill>
                <a:latin typeface="Barlow"/>
                <a:ea typeface="Times New Roman CE"/>
              </a:rPr>
              <a:t>Za izračunavanje kardinaln</a:t>
            </a:r>
            <a:r>
              <a:rPr b="0" lang="sr-Latn-RS" sz="1600" spc="-1" strike="noStrike">
                <a:solidFill>
                  <a:srgbClr val="434343"/>
                </a:solidFill>
                <a:latin typeface="Barlow"/>
                <a:ea typeface="Times New Roman"/>
              </a:rPr>
              <a:t>osti upita</a:t>
            </a:r>
            <a:r>
              <a:rPr b="0" lang="sr-Latn-RS" sz="1600" spc="-1" strike="noStrike">
                <a:solidFill>
                  <a:srgbClr val="434343"/>
                </a:solidFill>
                <a:latin typeface="Barlow"/>
                <a:ea typeface="Times New Roman CE"/>
              </a:rPr>
              <a:t>, koji koristi `GROUP BY` za `ProductID`, potrebno je izračunati recipročnu vrednost gustine za `ProductID`. U ovom slučaju, </a:t>
            </a:r>
            <a:r>
              <a:rPr b="0" lang="sr-Latn-RS" sz="1600" spc="-1" strike="noStrike">
                <a:solidFill>
                  <a:srgbClr val="434343"/>
                </a:solidFill>
                <a:latin typeface="Barlow"/>
                <a:ea typeface="Times New Roman"/>
              </a:rPr>
              <a:t>1/0.003773585 daje broj 265, što predstavlja procenjeni broj redova.</a:t>
            </a:r>
            <a:endParaRPr b="0" lang="sr-Latn-RS" sz="1600" spc="-1" strike="noStrike">
              <a:latin typeface="Barlow"/>
              <a:ea typeface="Times New Roman"/>
            </a:endParaRPr>
          </a:p>
        </p:txBody>
      </p:sp>
      <p:sp>
        <p:nvSpPr>
          <p:cNvPr id="270"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DD25EA46-833C-4700-984E-A8521A536001}"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71"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
        <p:nvSpPr>
          <p:cNvPr id="272" name="CustomShape 5"/>
          <p:cNvSpPr/>
          <p:nvPr/>
        </p:nvSpPr>
        <p:spPr>
          <a:xfrm>
            <a:off x="3886200" y="4118400"/>
            <a:ext cx="7543800" cy="3196800"/>
          </a:xfrm>
          <a:prstGeom prst="rect">
            <a:avLst/>
          </a:prstGeom>
          <a:noFill/>
          <a:ln w="0">
            <a:noFill/>
          </a:ln>
        </p:spPr>
        <p:style>
          <a:lnRef idx="0"/>
          <a:fillRef idx="0"/>
          <a:effectRef idx="0"/>
          <a:fontRef idx="minor"/>
        </p:style>
        <p:txBody>
          <a:bodyPr lIns="90000" rIns="90000" tIns="91440" bIns="91440">
            <a:noAutofit/>
          </a:bodyPr>
          <a:p>
            <a:r>
              <a:rPr b="0" lang="en-US" sz="1600" spc="-1" strike="noStrike">
                <a:solidFill>
                  <a:srgbClr val="434343"/>
                </a:solidFill>
                <a:latin typeface="Barlow"/>
              </a:rPr>
              <a:t>Upit i rezultat</a:t>
            </a:r>
            <a:endParaRPr b="0" lang="en-US" sz="1600" spc="-1" strike="noStrike">
              <a:latin typeface="Barlow"/>
            </a:endParaRPr>
          </a:p>
        </p:txBody>
      </p:sp>
      <p:pic>
        <p:nvPicPr>
          <p:cNvPr id="273" name="" descr=""/>
          <p:cNvPicPr/>
          <p:nvPr/>
        </p:nvPicPr>
        <p:blipFill>
          <a:blip r:embed="rId2"/>
          <a:stretch/>
        </p:blipFill>
        <p:spPr>
          <a:xfrm>
            <a:off x="1371600" y="4214160"/>
            <a:ext cx="2567520" cy="586440"/>
          </a:xfrm>
          <a:prstGeom prst="rect">
            <a:avLst/>
          </a:prstGeom>
          <a:ln w="0">
            <a:noFill/>
          </a:ln>
        </p:spPr>
      </p:pic>
      <p:pic>
        <p:nvPicPr>
          <p:cNvPr id="274" name="" descr=""/>
          <p:cNvPicPr/>
          <p:nvPr/>
        </p:nvPicPr>
        <p:blipFill>
          <a:blip r:embed="rId3"/>
          <a:stretch/>
        </p:blipFill>
        <p:spPr>
          <a:xfrm>
            <a:off x="2057400" y="3033000"/>
            <a:ext cx="6301440" cy="108180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5"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Gustina</a:t>
            </a:r>
            <a:endParaRPr b="0" lang="en-US" sz="2400" spc="-1" strike="noStrike">
              <a:latin typeface="Arial"/>
            </a:endParaRPr>
          </a:p>
        </p:txBody>
      </p:sp>
      <p:sp>
        <p:nvSpPr>
          <p:cNvPr id="276" name="CustomShape 2"/>
          <p:cNvSpPr/>
          <p:nvPr/>
        </p:nvSpPr>
        <p:spPr>
          <a:xfrm>
            <a:off x="1371600" y="1198440"/>
            <a:ext cx="7543800" cy="3196800"/>
          </a:xfrm>
          <a:prstGeom prst="rect">
            <a:avLst/>
          </a:prstGeom>
          <a:noFill/>
          <a:ln w="0">
            <a:noFill/>
          </a:ln>
        </p:spPr>
        <p:style>
          <a:lnRef idx="0"/>
          <a:fillRef idx="0"/>
          <a:effectRef idx="0"/>
          <a:fontRef idx="minor"/>
        </p:style>
      </p:sp>
      <p:sp>
        <p:nvSpPr>
          <p:cNvPr id="277"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F4509336-F02F-4303-B474-34C0B6A0DFE8}"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78"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
        <p:nvSpPr>
          <p:cNvPr id="279" name="CustomShape 5"/>
          <p:cNvSpPr/>
          <p:nvPr/>
        </p:nvSpPr>
        <p:spPr>
          <a:xfrm>
            <a:off x="-685800" y="3429000"/>
            <a:ext cx="7543800" cy="3196800"/>
          </a:xfrm>
          <a:prstGeom prst="rect">
            <a:avLst/>
          </a:prstGeom>
          <a:noFill/>
          <a:ln w="0">
            <a:noFill/>
          </a:ln>
        </p:spPr>
        <p:style>
          <a:lnRef idx="0"/>
          <a:fillRef idx="0"/>
          <a:effectRef idx="0"/>
          <a:fontRef idx="minor"/>
        </p:style>
        <p:txBody>
          <a:bodyPr lIns="90000" rIns="90000" tIns="91440" bIns="91440">
            <a:noAutofit/>
          </a:bodyPr>
          <a:p>
            <a:pPr algn="ctr"/>
            <a:r>
              <a:rPr b="0" lang="sr-Latn-RS" sz="1600" spc="-1" strike="noStrike">
                <a:solidFill>
                  <a:srgbClr val="434343"/>
                </a:solidFill>
                <a:latin typeface="Barlow"/>
                <a:ea typeface="Times New Roman CE"/>
              </a:rPr>
              <a:t>Prikaz izračunatog procenjenog </a:t>
            </a:r>
            <a:br/>
            <a:r>
              <a:rPr b="0" lang="sr-Latn-RS" sz="1600" spc="-1" strike="noStrike">
                <a:solidFill>
                  <a:srgbClr val="434343"/>
                </a:solidFill>
                <a:latin typeface="Barlow"/>
                <a:ea typeface="Times New Roman CE"/>
              </a:rPr>
              <a:t>broja redova na osnovu g</a:t>
            </a:r>
            <a:r>
              <a:rPr b="0" lang="sr-Latn-RS" sz="1600" spc="-1" strike="noStrike">
                <a:solidFill>
                  <a:srgbClr val="434343"/>
                </a:solidFill>
                <a:latin typeface="Barlow"/>
                <a:ea typeface="Times New Roman"/>
              </a:rPr>
              <a:t>ustine</a:t>
            </a:r>
            <a:endParaRPr b="0" lang="sr-Latn-RS" sz="1600" spc="-1" strike="noStrike">
              <a:latin typeface="Barlow"/>
              <a:ea typeface="Book Antiqua"/>
            </a:endParaRPr>
          </a:p>
        </p:txBody>
      </p:sp>
      <p:pic>
        <p:nvPicPr>
          <p:cNvPr id="280" name="" descr=""/>
          <p:cNvPicPr/>
          <p:nvPr/>
        </p:nvPicPr>
        <p:blipFill>
          <a:blip r:embed="rId2"/>
          <a:stretch/>
        </p:blipFill>
        <p:spPr>
          <a:xfrm>
            <a:off x="4800600" y="1452960"/>
            <a:ext cx="2971800" cy="35762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4"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Uvod</a:t>
            </a:r>
            <a:endParaRPr b="0" lang="en-US" sz="2400" spc="-1" strike="noStrike">
              <a:latin typeface="Arial"/>
            </a:endParaRPr>
          </a:p>
        </p:txBody>
      </p:sp>
      <p:sp>
        <p:nvSpPr>
          <p:cNvPr id="135" name="CustomShape 2"/>
          <p:cNvSpPr/>
          <p:nvPr/>
        </p:nvSpPr>
        <p:spPr>
          <a:xfrm>
            <a:off x="1560240" y="1375200"/>
            <a:ext cx="2554560" cy="337284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Podaci su ključni resurs u savremenom svetu, vredniji čak i od nafte.</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Omogućavaju kompanijama da razumeju klijente i tržište, te poboljšaju proizvode i usluge.</a:t>
            </a: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Optimizacija procesa, povećanje produktivnosti i smanjenje troškova zavise od pravilnog upravljanja podacima.</a:t>
            </a:r>
            <a:endParaRPr b="0" lang="en-US" sz="1600" spc="-1" strike="noStrike">
              <a:latin typeface="Arial"/>
            </a:endParaRPr>
          </a:p>
        </p:txBody>
      </p:sp>
      <p:sp>
        <p:nvSpPr>
          <p:cNvPr id="136" name="CustomShape 3"/>
          <p:cNvSpPr/>
          <p:nvPr/>
        </p:nvSpPr>
        <p:spPr>
          <a:xfrm>
            <a:off x="3996360" y="1375200"/>
            <a:ext cx="2315880" cy="337284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Prvi korak u optimizaciji upita je identifikacija onih koji najviše opterećuju sistem. Ovo se može postići korišćenjem alata kao što je SQL Profiler, koji pomaže u prepoznavanju upita koji troše najviše vremena ili resursa.</a:t>
            </a:r>
            <a:endParaRPr b="0" lang="en-US" sz="1600" spc="-1" strike="noStrike">
              <a:latin typeface="Arial"/>
            </a:endParaRPr>
          </a:p>
        </p:txBody>
      </p:sp>
      <p:sp>
        <p:nvSpPr>
          <p:cNvPr id="137" name="CustomShape 4"/>
          <p:cNvSpPr/>
          <p:nvPr/>
        </p:nvSpPr>
        <p:spPr>
          <a:xfrm>
            <a:off x="6432840" y="1375200"/>
            <a:ext cx="2482560" cy="337284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800" spc="-1" strike="noStrike">
                <a:solidFill>
                  <a:srgbClr val="434343"/>
                </a:solidFill>
                <a:latin typeface="Barlow"/>
                <a:ea typeface="Barlow"/>
              </a:rPr>
              <a:t>Nakon što se identifikuju problematični upiti, analizira se više mogućih planova izvršenja za svaki upit. Optimizator upita procenjuje troškove svakog plana i bira onaj sa najnižom procenjenom cenom kako bi se postigla optimalna izvedba.</a:t>
            </a:r>
            <a:endParaRPr b="0" lang="en-US" sz="1800" spc="-1" strike="noStrike">
              <a:latin typeface="Arial"/>
            </a:endParaRPr>
          </a:p>
        </p:txBody>
      </p:sp>
      <p:sp>
        <p:nvSpPr>
          <p:cNvPr id="138" name="CustomShape 5"/>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26EB9A7C-EB71-4A5A-9A34-8B37D8831DD3}"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139" name="CustomShape 6"/>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
        <p:nvSpPr>
          <p:cNvPr id="140" name="CustomShape 7"/>
          <p:cNvSpPr/>
          <p:nvPr/>
        </p:nvSpPr>
        <p:spPr>
          <a:xfrm>
            <a:off x="3996720" y="1375560"/>
            <a:ext cx="2315880" cy="33728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1"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Histogram</a:t>
            </a:r>
            <a:endParaRPr b="0" lang="en-US" sz="2400" spc="-1" strike="noStrike">
              <a:latin typeface="Arial"/>
            </a:endParaRPr>
          </a:p>
        </p:txBody>
      </p:sp>
      <p:sp>
        <p:nvSpPr>
          <p:cNvPr id="282" name="CustomShape 2"/>
          <p:cNvSpPr/>
          <p:nvPr/>
        </p:nvSpPr>
        <p:spPr>
          <a:xfrm>
            <a:off x="1371600" y="1828800"/>
            <a:ext cx="754380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Times New Roman CE"/>
              </a:rPr>
              <a:t>Mnogi sistemi za upravljanje bazama podataka koriste napredne statističke metode, poput histograma, za procenu redukcionih faktora. U SQL Serveru, histogrami su primarno korišćeni za prvu kolonu statističkog objekta i pružaju informacije o raspodeli vrednosti u toj koloni, raspodeljenoj u delove koji se nazivaju koraci ili korpe. Maksimalan broj koraka u histogramu je 200. Da bi se kreirao histogram, SQL Server identifikuje jedinstvene vrednosti u koloni i beleži najčešće korišćene vrednosti koristeći algoritam maxdiff. Ovaj algoritam pomaže u distribuciji vrednosti u relacionim bazama podataka i pruža ključne informacije z</a:t>
            </a:r>
            <a:r>
              <a:rPr b="0" lang="sr-Latn-RS" sz="1600" spc="-1" strike="noStrike">
                <a:solidFill>
                  <a:srgbClr val="434343"/>
                </a:solidFill>
                <a:latin typeface="Barlow"/>
                <a:ea typeface="Times New Roman"/>
              </a:rPr>
              <a:t>a optimizaciju upita. </a:t>
            </a:r>
            <a:endParaRPr b="0" lang="sr-Latn-RS" sz="1600" spc="-1" strike="noStrike">
              <a:latin typeface="Barlow"/>
              <a:ea typeface="Book Antiqua"/>
            </a:endParaRPr>
          </a:p>
        </p:txBody>
      </p:sp>
      <p:sp>
        <p:nvSpPr>
          <p:cNvPr id="283"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6289EB4D-0232-4BA8-8A40-06DCE476D76D}"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84"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5"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Histogram</a:t>
            </a:r>
            <a:endParaRPr b="0" lang="en-US" sz="2400" spc="-1" strike="noStrike">
              <a:latin typeface="Arial"/>
            </a:endParaRPr>
          </a:p>
        </p:txBody>
      </p:sp>
      <p:sp>
        <p:nvSpPr>
          <p:cNvPr id="286" name="CustomShape 2"/>
          <p:cNvSpPr/>
          <p:nvPr/>
        </p:nvSpPr>
        <p:spPr>
          <a:xfrm>
            <a:off x="2743200" y="4118400"/>
            <a:ext cx="754380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rPr>
              <a:t>Deo rezultata koji predstavlja histogram</a:t>
            </a:r>
            <a:endParaRPr b="0" lang="sr-Latn-RS" sz="1600" spc="-1" strike="noStrike">
              <a:latin typeface="Barlow"/>
              <a:ea typeface="Book Antiqua"/>
            </a:endParaRPr>
          </a:p>
        </p:txBody>
      </p:sp>
      <p:sp>
        <p:nvSpPr>
          <p:cNvPr id="287"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D4C03E5B-F8AB-4C3A-93BD-CB50F54B66F6}"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88"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pic>
        <p:nvPicPr>
          <p:cNvPr id="289" name="" descr=""/>
          <p:cNvPicPr/>
          <p:nvPr/>
        </p:nvPicPr>
        <p:blipFill>
          <a:blip r:embed="rId2"/>
          <a:stretch/>
        </p:blipFill>
        <p:spPr>
          <a:xfrm>
            <a:off x="2286000" y="1768320"/>
            <a:ext cx="5211720" cy="211788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0"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Histogram</a:t>
            </a:r>
            <a:endParaRPr b="0" lang="en-US" sz="2400" spc="-1" strike="noStrike">
              <a:latin typeface="Arial"/>
            </a:endParaRPr>
          </a:p>
        </p:txBody>
      </p:sp>
      <p:sp>
        <p:nvSpPr>
          <p:cNvPr id="291" name="CustomShape 2"/>
          <p:cNvSpPr/>
          <p:nvPr/>
        </p:nvSpPr>
        <p:spPr>
          <a:xfrm>
            <a:off x="1371600" y="1371600"/>
            <a:ext cx="7543800" cy="3196800"/>
          </a:xfrm>
          <a:prstGeom prst="rect">
            <a:avLst/>
          </a:prstGeom>
          <a:noFill/>
          <a:ln w="0">
            <a:noFill/>
          </a:ln>
        </p:spPr>
        <p:style>
          <a:lnRef idx="0"/>
          <a:fillRef idx="0"/>
          <a:effectRef idx="0"/>
          <a:fontRef idx="minor"/>
        </p:style>
        <p:txBody>
          <a:bodyPr lIns="90000" rIns="90000" tIns="91440" bIns="91440">
            <a:noAutofit/>
          </a:bodyPr>
          <a:p>
            <a:pPr algn="just"/>
            <a:r>
              <a:rPr b="0" lang="sr-Latn-RS" sz="1600" spc="-1" strike="noStrike">
                <a:solidFill>
                  <a:srgbClr val="434343"/>
                </a:solidFill>
                <a:latin typeface="Barlow"/>
                <a:ea typeface="Book Antiqua"/>
              </a:rPr>
              <a:t>U histogramskim statistikama u SQL Serveru, nekoliko ključnih polja igra značajnu ulogu u proceni kardinalnosti upita i optimizaciji upita. Evo šta svako od tih polja predstavlja:</a:t>
            </a:r>
            <a:endParaRPr b="0" lang="sr-Latn-RS" sz="1600" spc="-1" strike="noStrike">
              <a:latin typeface="Barlow"/>
              <a:ea typeface="Times New Roman CE"/>
            </a:endParaRPr>
          </a:p>
          <a:p>
            <a:pPr algn="just"/>
            <a:endParaRPr b="0" lang="sr-Latn-RS" sz="1600" spc="-1" strike="noStrike" u="sng">
              <a:uFillTx/>
              <a:latin typeface="Barlow"/>
              <a:ea typeface="Times New Roman"/>
            </a:endParaRPr>
          </a:p>
          <a:p>
            <a:pPr algn="just"/>
            <a:r>
              <a:rPr b="0" lang="sr-Latn-RS" sz="1600" spc="-1" strike="noStrike">
                <a:solidFill>
                  <a:srgbClr val="434343"/>
                </a:solidFill>
                <a:latin typeface="Barlow"/>
                <a:ea typeface="Times New Roman"/>
              </a:rPr>
              <a:t>RANGE_HI_KEY</a:t>
            </a:r>
            <a:r>
              <a:rPr b="0" lang="sr-Latn-RS" sz="1600" spc="-1" strike="noStrike">
                <a:solidFill>
                  <a:srgbClr val="434343"/>
                </a:solidFill>
                <a:latin typeface="Barlow"/>
                <a:ea typeface="Times New Roman CE"/>
              </a:rPr>
              <a:t> označava gornju granicu koraka histograma. Svaki zapis u histogramu definiše opseg vrednosti između prethodne vrednosti ovog polja i trenutne vrednosti u tom redu. Na primer, korak 4 može sadržavati vrednosti koje se kreću između 5 i 317.</a:t>
            </a:r>
            <a:endParaRPr b="0" lang="sr-Latn-RS" sz="1600" spc="-1" strike="noStrike">
              <a:latin typeface="Barlow"/>
              <a:ea typeface="Book Antiqua"/>
            </a:endParaRPr>
          </a:p>
          <a:p>
            <a:pPr algn="just"/>
            <a:endParaRPr b="0" lang="sr-Latn-RS" sz="1600" spc="-1" strike="noStrike" u="sng">
              <a:uFillTx/>
              <a:latin typeface="Barlow"/>
              <a:ea typeface="Times New Roman"/>
            </a:endParaRPr>
          </a:p>
          <a:p>
            <a:pPr algn="just"/>
            <a:r>
              <a:rPr b="0" lang="sr-Latn-RS" sz="1600" spc="-1" strike="noStrike">
                <a:solidFill>
                  <a:srgbClr val="434343"/>
                </a:solidFill>
                <a:latin typeface="Barlow"/>
                <a:ea typeface="Times New Roman"/>
              </a:rPr>
              <a:t>RANGE_ROWS pr</a:t>
            </a:r>
            <a:r>
              <a:rPr b="0" lang="sr-Latn-RS" sz="1600" spc="-1" strike="noStrike">
                <a:solidFill>
                  <a:srgbClr val="434343"/>
                </a:solidFill>
                <a:latin typeface="Barlow"/>
                <a:ea typeface="Times New Roman CE"/>
              </a:rPr>
              <a:t>edstavlja procenjeni broj redova čije vrednosti kolona spadaju u opseg koraka, isključujući gornju granicu. Ovo je korisno za procenu koliko redova upit može obuhvatiti unutar određenog opsega.</a:t>
            </a:r>
            <a:endParaRPr b="0" lang="sr-Latn-RS" sz="1600" spc="-1" strike="noStrike">
              <a:latin typeface="Barlow"/>
              <a:ea typeface="Book Antiqua"/>
            </a:endParaRPr>
          </a:p>
          <a:p>
            <a:pPr algn="just"/>
            <a:endParaRPr b="0" lang="sr-Latn-RS" sz="1600" spc="-1" strike="noStrike">
              <a:latin typeface="Barlow"/>
              <a:ea typeface="Times New Roman"/>
            </a:endParaRPr>
          </a:p>
          <a:p>
            <a:pPr algn="just"/>
            <a:endParaRPr b="0" lang="sr-Latn-RS" sz="1600" spc="-1" strike="noStrike">
              <a:latin typeface="Barlow"/>
              <a:ea typeface="Book Antiqua"/>
            </a:endParaRPr>
          </a:p>
        </p:txBody>
      </p:sp>
      <p:sp>
        <p:nvSpPr>
          <p:cNvPr id="292"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B80670EB-67D7-4459-B013-20E412766697}"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93"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4"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Histogram</a:t>
            </a:r>
            <a:endParaRPr b="0" lang="en-US" sz="2400" spc="-1" strike="noStrike">
              <a:latin typeface="Arial"/>
            </a:endParaRPr>
          </a:p>
        </p:txBody>
      </p:sp>
      <p:sp>
        <p:nvSpPr>
          <p:cNvPr id="295" name="CustomShape 2"/>
          <p:cNvSpPr/>
          <p:nvPr/>
        </p:nvSpPr>
        <p:spPr>
          <a:xfrm>
            <a:off x="1371600" y="1198440"/>
            <a:ext cx="7543800" cy="3196800"/>
          </a:xfrm>
          <a:prstGeom prst="rect">
            <a:avLst/>
          </a:prstGeom>
          <a:noFill/>
          <a:ln w="0">
            <a:noFill/>
          </a:ln>
        </p:spPr>
        <p:style>
          <a:lnRef idx="0"/>
          <a:fillRef idx="0"/>
          <a:effectRef idx="0"/>
          <a:fontRef idx="minor"/>
        </p:style>
        <p:txBody>
          <a:bodyPr lIns="90000" rIns="90000" tIns="91440" bIns="91440">
            <a:noAutofit/>
          </a:bodyPr>
          <a:p>
            <a:pPr algn="just"/>
            <a:r>
              <a:rPr b="0" lang="sr-Latn-RS" sz="1600" spc="-1" strike="noStrike">
                <a:solidFill>
                  <a:srgbClr val="434343"/>
                </a:solidFill>
                <a:latin typeface="Barlow"/>
                <a:ea typeface="Book Antiqua"/>
              </a:rPr>
              <a:t>U histogramskim statistikama u SQL Serveru, nekoliko ključnih polja igra značajnu ulogu u proceni kardinalnosti upita i optimizaciji upita. Evo šta svako od tih polja predstavlja:</a:t>
            </a:r>
            <a:endParaRPr b="0" lang="sr-Latn-RS" sz="1600" spc="-1" strike="noStrike">
              <a:latin typeface="Barlow"/>
              <a:ea typeface="Times New Roman CE"/>
            </a:endParaRPr>
          </a:p>
          <a:p>
            <a:pPr algn="just"/>
            <a:endParaRPr b="0" lang="sr-Latn-RS" sz="1600" spc="-1" strike="noStrike">
              <a:latin typeface="Barlow"/>
              <a:ea typeface="Times New Roman"/>
            </a:endParaRPr>
          </a:p>
          <a:p>
            <a:pPr algn="just"/>
            <a:r>
              <a:rPr b="0" lang="sr-Latn-RS" sz="1600" spc="-1" strike="noStrike">
                <a:solidFill>
                  <a:srgbClr val="434343"/>
                </a:solidFill>
                <a:latin typeface="Barlow"/>
                <a:ea typeface="Times New Roman"/>
              </a:rPr>
              <a:t>EQ_ROWS</a:t>
            </a:r>
            <a:r>
              <a:rPr b="0" lang="sr-Latn-RS" sz="1600" spc="-1" strike="noStrike">
                <a:solidFill>
                  <a:srgbClr val="434343"/>
                </a:solidFill>
                <a:latin typeface="Barlow"/>
                <a:ea typeface="Times New Roman CE"/>
              </a:rPr>
              <a:t> označava procenjeni broj redova čije vrednosti kolona su tačno jednake vrednosti `RANGE_HI_KEY`. Ova vrednost pokazuje stvarni broj postojećih zapisa za određenu vrednost, kao što je `ProductId` sa vrednošću 321.</a:t>
            </a:r>
            <a:endParaRPr b="0" lang="sr-Latn-RS" sz="1600" spc="-1" strike="noStrike">
              <a:latin typeface="Barlow"/>
              <a:ea typeface="Book Antiqua"/>
            </a:endParaRPr>
          </a:p>
          <a:p>
            <a:pPr algn="just"/>
            <a:endParaRPr b="0" lang="sr-Latn-RS" sz="1600" spc="-1" strike="noStrike">
              <a:latin typeface="Barlow"/>
              <a:ea typeface="Times New Roman"/>
            </a:endParaRPr>
          </a:p>
          <a:p>
            <a:pPr algn="just"/>
            <a:r>
              <a:rPr b="0" lang="sr-Latn-RS" sz="1600" spc="-1" strike="noStrike">
                <a:solidFill>
                  <a:srgbClr val="434343"/>
                </a:solidFill>
                <a:latin typeface="Barlow"/>
                <a:ea typeface="Times New Roman"/>
              </a:rPr>
              <a:t>DISTINCT_RANGE_ROWS</a:t>
            </a:r>
            <a:r>
              <a:rPr b="0" lang="sr-Latn-RS" sz="1600" spc="-1" strike="noStrike">
                <a:solidFill>
                  <a:srgbClr val="434343"/>
                </a:solidFill>
                <a:latin typeface="Barlow"/>
                <a:ea typeface="Times New Roman CE"/>
              </a:rPr>
              <a:t> označava procenjeni broj redova sa jedinstvenim vrednostima kolona unutar opsega, isključujući gornju granicu. Ova metrika pomaže u proceni koliko različitih vrednosti postoji u određenom opsegu.</a:t>
            </a:r>
            <a:endParaRPr b="0" lang="sr-Latn-RS" sz="1600" spc="-1" strike="noStrike">
              <a:latin typeface="Barlow"/>
              <a:ea typeface="Book Antiqua"/>
            </a:endParaRPr>
          </a:p>
          <a:p>
            <a:pPr algn="just"/>
            <a:endParaRPr b="0" lang="sr-Latn-RS" sz="1600" spc="-1" strike="noStrike" u="sng">
              <a:uFillTx/>
              <a:latin typeface="Barlow"/>
              <a:ea typeface="Times New Roman"/>
            </a:endParaRPr>
          </a:p>
          <a:p>
            <a:pPr algn="just"/>
            <a:r>
              <a:rPr b="0" lang="sr-Latn-RS" sz="1600" spc="-1" strike="noStrike">
                <a:solidFill>
                  <a:srgbClr val="434343"/>
                </a:solidFill>
                <a:latin typeface="Barlow"/>
                <a:ea typeface="Times New Roman"/>
              </a:rPr>
              <a:t>AVG_RANGE_ROWS</a:t>
            </a:r>
            <a:r>
              <a:rPr b="0" lang="sr-Latn-RS" sz="1600" spc="-1" strike="noStrike">
                <a:solidFill>
                  <a:srgbClr val="434343"/>
                </a:solidFill>
                <a:latin typeface="Barlow"/>
                <a:ea typeface="Times New Roman CE"/>
              </a:rPr>
              <a:t> predstavlja prosečan broj redova po jedinstvenoj vrednosti, isključujući gornju granicu. Računa se kao količnik `</a:t>
            </a:r>
            <a:r>
              <a:rPr b="0" lang="sr-Latn-RS" sz="1600" spc="-1" strike="noStrike">
                <a:solidFill>
                  <a:srgbClr val="434343"/>
                </a:solidFill>
                <a:latin typeface="Barlow"/>
                <a:ea typeface="Times New Roman"/>
              </a:rPr>
              <a:t>RANGE_ROWS` i `DISTINCT_RANGE_ROWS`. Ova vrednost pomaže u proceni gustine podataka unutar opsega koraka histograma.</a:t>
            </a:r>
            <a:endParaRPr b="0" lang="sr-Latn-RS" sz="1600" spc="-1" strike="noStrike">
              <a:latin typeface="Barlow"/>
              <a:ea typeface="Book Antiqua"/>
            </a:endParaRPr>
          </a:p>
        </p:txBody>
      </p:sp>
      <p:sp>
        <p:nvSpPr>
          <p:cNvPr id="296"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9DEEAE42-7862-40B4-98C9-4B92E7F4C1D8}"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297"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8"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Histogram</a:t>
            </a:r>
            <a:endParaRPr b="0" lang="en-US" sz="2400" spc="-1" strike="noStrike">
              <a:latin typeface="Arial"/>
            </a:endParaRPr>
          </a:p>
        </p:txBody>
      </p:sp>
      <p:sp>
        <p:nvSpPr>
          <p:cNvPr id="299" name="CustomShape 2"/>
          <p:cNvSpPr/>
          <p:nvPr/>
        </p:nvSpPr>
        <p:spPr>
          <a:xfrm>
            <a:off x="1371600" y="1198440"/>
            <a:ext cx="7543800" cy="3196800"/>
          </a:xfrm>
          <a:prstGeom prst="rect">
            <a:avLst/>
          </a:prstGeom>
          <a:noFill/>
          <a:ln w="0">
            <a:noFill/>
          </a:ln>
        </p:spPr>
        <p:style>
          <a:lnRef idx="0"/>
          <a:fillRef idx="0"/>
          <a:effectRef idx="0"/>
          <a:fontRef idx="minor"/>
        </p:style>
        <p:txBody>
          <a:bodyPr lIns="90000" rIns="90000" tIns="91440" bIns="91440">
            <a:noAutofit/>
          </a:bodyPr>
          <a:p>
            <a:pPr algn="just"/>
            <a:r>
              <a:rPr b="0" lang="sr-Latn-RS" sz="1600" spc="-1" strike="noStrike">
                <a:solidFill>
                  <a:srgbClr val="434343"/>
                </a:solidFill>
                <a:latin typeface="Barlow"/>
                <a:ea typeface="Times New Roman CE"/>
              </a:rPr>
              <a:t>Kombinovanjem ovih statistika, optimizator upita može odabrati najefikasniji plan izvršenja za upit.Histogramske statistike u bazama podataka koriste se za poboljšanje tačnosti procene kardinalnosti i optimizaciju upita. </a:t>
            </a:r>
            <a:endParaRPr b="0" lang="sr-Latn-RS" sz="1600" spc="-1" strike="noStrike">
              <a:latin typeface="Barlow"/>
              <a:ea typeface="Times New Roman"/>
            </a:endParaRPr>
          </a:p>
          <a:p>
            <a:pPr algn="just"/>
            <a:r>
              <a:rPr b="0" lang="sr-Latn-RS" sz="1600" spc="-1" strike="noStrike">
                <a:solidFill>
                  <a:srgbClr val="434343"/>
                </a:solidFill>
                <a:latin typeface="Barlow"/>
                <a:ea typeface="Times New Roman"/>
              </a:rPr>
              <a:t>Equiwidth histogram: Ovaj tip histograma deli opseg vred</a:t>
            </a:r>
            <a:r>
              <a:rPr b="0" lang="sr-Latn-RS" sz="1600" spc="-1" strike="noStrike">
                <a:solidFill>
                  <a:srgbClr val="434343"/>
                </a:solidFill>
                <a:latin typeface="Barlow"/>
                <a:ea typeface="Times New Roman CE"/>
              </a:rPr>
              <a:t>nosti na pod-opsege jednake širine. Svaka korpa histograma pokriva isti interval vrednosti. Na primer, ako opseg vrednosti ide od 0 do 100, a histogram koristi deset korpi, svaki opseg će pokriti interval od 10 jedinica (0-10, 10-20, itd.). Ovaj pristup može biti jednostavan za implementaciju, ali može biti manje precizan u slučajevima kada distribucija podataka nije ravnomerna.</a:t>
            </a:r>
            <a:endParaRPr b="0" lang="sr-Latn-RS" sz="1600" spc="-1" strike="noStrike">
              <a:latin typeface="Barlow"/>
              <a:ea typeface="Times New Roman"/>
            </a:endParaRPr>
          </a:p>
          <a:p>
            <a:pPr algn="just"/>
            <a:r>
              <a:rPr b="0" lang="sr-Latn-RS" sz="1600" spc="-1" strike="noStrike">
                <a:solidFill>
                  <a:srgbClr val="434343"/>
                </a:solidFill>
                <a:latin typeface="Barlow"/>
                <a:ea typeface="Times New Roman"/>
              </a:rPr>
              <a:t>Equidepth histogram: Ovaj tip histograma deli opseg vrednosti na pod-opsege tako da svaka korpa sadrži otprilike isti broj redov</a:t>
            </a:r>
            <a:r>
              <a:rPr b="0" lang="sr-Latn-RS" sz="1600" spc="-1" strike="noStrike">
                <a:solidFill>
                  <a:srgbClr val="434343"/>
                </a:solidFill>
                <a:latin typeface="Barlow"/>
                <a:ea typeface="Times New Roman CE"/>
              </a:rPr>
              <a:t>a ili torki. Na primer, ako imamo 1.000 redova i koristimo deset korpi, svaka korpa će sadržati približno 100 redova. Ovaj pristup omogućava bolju statistiku jer uzima u obzir raspodelu podataka, a ne samo opseg vrednosti. Equidepth histogrami često pružaju preciznije informacije o raspodeli podataka u poređenju sa equiwidth histogramima, zbog čega su češće u upotrebi u modernim sistemima za upravljanje bazama podataka (DBMS-ovima).</a:t>
            </a:r>
            <a:endParaRPr b="0" lang="sr-Latn-RS" sz="1600" spc="-1" strike="noStrike">
              <a:latin typeface="Barlow"/>
              <a:ea typeface="Times New Roman"/>
            </a:endParaRPr>
          </a:p>
          <a:p>
            <a:pPr algn="just"/>
            <a:endParaRPr b="0" lang="sr-Latn-RS" sz="1600" spc="-1" strike="noStrike">
              <a:latin typeface="Barlow"/>
              <a:ea typeface="Times New Roman"/>
            </a:endParaRPr>
          </a:p>
        </p:txBody>
      </p:sp>
      <p:sp>
        <p:nvSpPr>
          <p:cNvPr id="300"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8B838D67-633E-41B9-A869-F9991767FAC0}"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01"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2"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Estimiranje cene upita</a:t>
            </a:r>
            <a:endParaRPr b="0" lang="en-US" sz="2400" spc="-1" strike="noStrike">
              <a:latin typeface="Arial"/>
            </a:endParaRPr>
          </a:p>
        </p:txBody>
      </p:sp>
      <p:sp>
        <p:nvSpPr>
          <p:cNvPr id="303" name="CustomShape 2"/>
          <p:cNvSpPr/>
          <p:nvPr/>
        </p:nvSpPr>
        <p:spPr>
          <a:xfrm>
            <a:off x="1371600" y="1198440"/>
            <a:ext cx="7543800" cy="3196800"/>
          </a:xfrm>
          <a:prstGeom prst="rect">
            <a:avLst/>
          </a:prstGeom>
          <a:noFill/>
          <a:ln w="0">
            <a:noFill/>
          </a:ln>
        </p:spPr>
        <p:style>
          <a:lnRef idx="0"/>
          <a:fillRef idx="0"/>
          <a:effectRef idx="0"/>
          <a:fontRef idx="minor"/>
        </p:style>
        <p:txBody>
          <a:bodyPr lIns="90000" rIns="90000" tIns="91440" bIns="91440">
            <a:noAutofit/>
          </a:bodyPr>
          <a:p>
            <a:pPr algn="just"/>
            <a:r>
              <a:rPr b="0" lang="sr-Latn-RS" sz="1600" spc="-1" strike="noStrike">
                <a:solidFill>
                  <a:srgbClr val="434343"/>
                </a:solidFill>
                <a:latin typeface="Barlow"/>
                <a:ea typeface="Book Antiqua"/>
              </a:rPr>
              <a:t>Tačnost plana izvršenja koju generiše optimizator upita značajno zavisi od preciznosti njegovih procena. Čak i kada optimizator izabere plan sa niskim troškovima, greške u procenama mogu dovesti do odabira manje efikasnih planova, što negativno utiče na performanse baze podataka. Procena treba</a:t>
            </a:r>
            <a:r>
              <a:rPr b="0" lang="sr-Latn-RS" sz="1600" spc="-1" strike="noStrike">
                <a:solidFill>
                  <a:srgbClr val="434343"/>
                </a:solidFill>
                <a:latin typeface="Barlow"/>
                <a:ea typeface="Book Antiqua"/>
              </a:rPr>
              <a:t> biti precizna jer se koristi više puta tokom optimizacije.</a:t>
            </a:r>
            <a:endParaRPr b="0" lang="sr-Latn-RS" sz="1600" spc="-1" strike="noStrike">
              <a:latin typeface="Barlow"/>
              <a:ea typeface="Book Antiqua"/>
            </a:endParaRPr>
          </a:p>
          <a:p>
            <a:pPr algn="just"/>
            <a:endParaRPr b="0" lang="sr-Latn-RS" sz="1600" spc="-1" strike="noStrike">
              <a:latin typeface="Barlow"/>
              <a:ea typeface="Book Antiqua"/>
            </a:endParaRPr>
          </a:p>
          <a:p>
            <a:pPr algn="just"/>
            <a:r>
              <a:rPr b="0" lang="sr-Latn-RS" sz="1600" spc="-1" strike="noStrike">
                <a:solidFill>
                  <a:srgbClr val="434343"/>
                </a:solidFill>
                <a:latin typeface="Barlow"/>
                <a:ea typeface="Times New Roman"/>
              </a:rPr>
              <a:t>	</a:t>
            </a:r>
            <a:r>
              <a:rPr b="0" lang="sr-Latn-RS" sz="1600" spc="-1" strike="noStrike">
                <a:solidFill>
                  <a:srgbClr val="434343"/>
                </a:solidFill>
                <a:latin typeface="Barlow"/>
                <a:ea typeface="Book Antiqua"/>
              </a:rPr>
              <a:t>Trošak se računa za svaki operator posebno, dok je ukupni trošak zbir troškova svih operatora u planu. Trošak svakog operatora zavisi od korišćenog algoritma i procenjenog broja rezultantnih zap</a:t>
            </a:r>
            <a:r>
              <a:rPr b="0" lang="sr-Latn-RS" sz="1600" spc="-1" strike="noStrike">
                <a:solidFill>
                  <a:srgbClr val="434343"/>
                </a:solidFill>
                <a:latin typeface="Barlow"/>
                <a:ea typeface="Book Antiqua"/>
              </a:rPr>
              <a:t>isa. </a:t>
            </a:r>
            <a:endParaRPr b="0" lang="sr-Latn-RS" sz="1600" spc="-1" strike="noStrike">
              <a:latin typeface="Barlow"/>
              <a:ea typeface="Book Antiqua"/>
            </a:endParaRPr>
          </a:p>
          <a:p>
            <a:pPr algn="just"/>
            <a:endParaRPr b="0" lang="sr-Latn-RS" sz="1600" spc="-1" strike="noStrike">
              <a:latin typeface="Barlow"/>
              <a:ea typeface="Book Antiqua"/>
            </a:endParaRPr>
          </a:p>
          <a:p>
            <a:pPr algn="just"/>
            <a:r>
              <a:rPr b="0" lang="sr-Latn-RS" sz="1600" spc="-1" strike="noStrike">
                <a:solidFill>
                  <a:srgbClr val="434343"/>
                </a:solidFill>
                <a:latin typeface="Barlow"/>
                <a:ea typeface="Times New Roman"/>
              </a:rPr>
              <a:t>	</a:t>
            </a:r>
            <a:r>
              <a:rPr b="0" lang="sr-Latn-RS" sz="1600" spc="-1" strike="noStrike">
                <a:solidFill>
                  <a:srgbClr val="434343"/>
                </a:solidFill>
                <a:latin typeface="Barlow"/>
                <a:ea typeface="Book Antiqua"/>
              </a:rPr>
              <a:t>Procena CPU troška se vrši za svakog operatora, dok neki operatori imaju i I/O troškove. Na primer, Clustered Index Scan uključuje oba tipa troškova, dok Stream Aggregate uzima u obzir samo CPU trošak. Ove procene nisu javno dostupne, budući da su zaštićene od strane kompanije Microsoft. </a:t>
            </a:r>
            <a:endParaRPr b="0" lang="sr-Latn-RS" sz="1600" spc="-1" strike="noStrike">
              <a:latin typeface="Barlow"/>
              <a:ea typeface="Book Antiqua"/>
            </a:endParaRPr>
          </a:p>
        </p:txBody>
      </p:sp>
      <p:sp>
        <p:nvSpPr>
          <p:cNvPr id="304"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BC9A1905-3BAC-4570-B4F1-734F0FA5C1A6}"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05"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6"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Estimiranje cene upita</a:t>
            </a:r>
            <a:endParaRPr b="0" lang="en-US" sz="2400" spc="-1" strike="noStrike">
              <a:latin typeface="Arial"/>
            </a:endParaRPr>
          </a:p>
        </p:txBody>
      </p:sp>
      <p:sp>
        <p:nvSpPr>
          <p:cNvPr id="307" name="CustomShape 2"/>
          <p:cNvSpPr/>
          <p:nvPr/>
        </p:nvSpPr>
        <p:spPr>
          <a:xfrm>
            <a:off x="1600200" y="4347000"/>
            <a:ext cx="7543800" cy="3196800"/>
          </a:xfrm>
          <a:prstGeom prst="rect">
            <a:avLst/>
          </a:prstGeom>
          <a:noFill/>
          <a:ln w="0">
            <a:noFill/>
          </a:ln>
        </p:spPr>
        <p:style>
          <a:lnRef idx="0"/>
          <a:fillRef idx="0"/>
          <a:effectRef idx="0"/>
          <a:fontRef idx="minor"/>
        </p:style>
        <p:txBody>
          <a:bodyPr lIns="90000" rIns="90000" tIns="91440" bIns="91440">
            <a:noAutofit/>
          </a:bodyPr>
          <a:p>
            <a:pPr algn="just"/>
            <a:r>
              <a:rPr b="0" lang="sr-Latn-RS" sz="1600" spc="-1" strike="noStrike">
                <a:solidFill>
                  <a:srgbClr val="434343"/>
                </a:solidFill>
                <a:latin typeface="Barlow"/>
                <a:ea typeface="Book Antiqua"/>
              </a:rPr>
              <a:t>Upit za dobijanje rezultata kada je ukupan broj linija veći od 1000</a:t>
            </a:r>
            <a:endParaRPr b="0" lang="sr-Latn-RS" sz="1600" spc="-1" strike="noStrike">
              <a:latin typeface="Barlow"/>
              <a:ea typeface="Book Antiqua"/>
            </a:endParaRPr>
          </a:p>
        </p:txBody>
      </p:sp>
      <p:sp>
        <p:nvSpPr>
          <p:cNvPr id="308"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7762BED5-05F6-4F3F-A3E0-09FA7F8E70FE}"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09"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pic>
        <p:nvPicPr>
          <p:cNvPr id="310" name="" descr=""/>
          <p:cNvPicPr/>
          <p:nvPr/>
        </p:nvPicPr>
        <p:blipFill>
          <a:blip r:embed="rId2"/>
          <a:stretch/>
        </p:blipFill>
        <p:spPr>
          <a:xfrm>
            <a:off x="4114800" y="1447560"/>
            <a:ext cx="4655520" cy="2667240"/>
          </a:xfrm>
          <a:prstGeom prst="rect">
            <a:avLst/>
          </a:prstGeom>
          <a:ln w="0">
            <a:noFill/>
          </a:ln>
        </p:spPr>
      </p:pic>
      <p:pic>
        <p:nvPicPr>
          <p:cNvPr id="311" name="" descr=""/>
          <p:cNvPicPr/>
          <p:nvPr/>
        </p:nvPicPr>
        <p:blipFill>
          <a:blip r:embed="rId3"/>
          <a:stretch/>
        </p:blipFill>
        <p:spPr>
          <a:xfrm>
            <a:off x="1562400" y="2667240"/>
            <a:ext cx="2781000" cy="53316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2"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Estimiranje cene upita</a:t>
            </a:r>
            <a:endParaRPr b="0" lang="en-US" sz="2400" spc="-1" strike="noStrike">
              <a:latin typeface="Arial"/>
            </a:endParaRPr>
          </a:p>
        </p:txBody>
      </p:sp>
      <p:sp>
        <p:nvSpPr>
          <p:cNvPr id="313" name="CustomShape 2"/>
          <p:cNvSpPr/>
          <p:nvPr/>
        </p:nvSpPr>
        <p:spPr>
          <a:xfrm>
            <a:off x="1371600" y="1198440"/>
            <a:ext cx="7543800" cy="3196800"/>
          </a:xfrm>
          <a:prstGeom prst="rect">
            <a:avLst/>
          </a:prstGeom>
          <a:noFill/>
          <a:ln w="0">
            <a:noFill/>
          </a:ln>
        </p:spPr>
        <p:style>
          <a:lnRef idx="0"/>
          <a:fillRef idx="0"/>
          <a:effectRef idx="0"/>
          <a:fontRef idx="minor"/>
        </p:style>
        <p:txBody>
          <a:bodyPr lIns="90000" rIns="90000" tIns="91440" bIns="91440">
            <a:noAutofit/>
          </a:bodyPr>
          <a:p>
            <a:pPr algn="just"/>
            <a:r>
              <a:rPr b="0" lang="sr-Latn-RS" sz="1600" spc="-1" strike="noStrike">
                <a:solidFill>
                  <a:srgbClr val="434343"/>
                </a:solidFill>
                <a:latin typeface="Barlow"/>
                <a:ea typeface="Times New Roman"/>
              </a:rPr>
              <a:t>Za </a:t>
            </a:r>
            <a:r>
              <a:rPr b="0" i="1" lang="sr-Latn-RS" sz="1600" spc="-1" strike="noStrike">
                <a:solidFill>
                  <a:srgbClr val="434343"/>
                </a:solidFill>
                <a:latin typeface="Barlow"/>
                <a:ea typeface="Times New Roman"/>
              </a:rPr>
              <a:t>Clustered Index Scan</a:t>
            </a:r>
            <a:r>
              <a:rPr b="0" lang="sr-Latn-RS" sz="1600" spc="-1" strike="noStrike">
                <a:solidFill>
                  <a:srgbClr val="434343"/>
                </a:solidFill>
                <a:latin typeface="Barlow"/>
                <a:ea typeface="Times New Roman CE"/>
              </a:rPr>
              <a:t> operator, CPU cena je 0.0001581 za prvi zapis, a za svaki naredni  0.0000011. Budući da je u ovom slučaju estimirano 121 317 zapisa, za računanje estimirane CPU cene može se koristiti izr</a:t>
            </a:r>
            <a:r>
              <a:rPr b="0" lang="sr-Latn-RS" sz="1600" spc="-1" strike="noStrike">
                <a:solidFill>
                  <a:srgbClr val="434343"/>
                </a:solidFill>
                <a:latin typeface="Barlow"/>
                <a:ea typeface="Times New Roman"/>
              </a:rPr>
              <a:t>az 0.0001581+0.0000011 * (121317 – 1),</a:t>
            </a:r>
            <a:r>
              <a:rPr b="0" lang="sr-Latn-RS" sz="1600" spc="-1" strike="noStrike">
                <a:solidFill>
                  <a:srgbClr val="434343"/>
                </a:solidFill>
                <a:latin typeface="Barlow"/>
                <a:ea typeface="Times New Roman CE"/>
              </a:rPr>
              <a:t> čiji rezultat je 0.</a:t>
            </a:r>
            <a:r>
              <a:rPr b="0" lang="sr-Latn-RS" sz="1600" spc="-1" strike="noStrike">
                <a:solidFill>
                  <a:srgbClr val="434343"/>
                </a:solidFill>
                <a:latin typeface="Barlow"/>
                <a:ea typeface="Times New Roman"/>
              </a:rPr>
              <a:t>133606. Ova vrednost je prikazana kao </a:t>
            </a:r>
            <a:r>
              <a:rPr b="0" i="1" lang="sr-Latn-RS" sz="1600" spc="-1" strike="noStrike">
                <a:solidFill>
                  <a:srgbClr val="434343"/>
                </a:solidFill>
                <a:latin typeface="Barlow"/>
                <a:ea typeface="Times New Roman"/>
              </a:rPr>
              <a:t>Estimated CPU Cost</a:t>
            </a:r>
            <a:r>
              <a:rPr b="0" lang="sr-Latn-RS" sz="1600" spc="-1" strike="noStrike">
                <a:solidFill>
                  <a:srgbClr val="434343"/>
                </a:solidFill>
                <a:latin typeface="Barlow"/>
                <a:ea typeface="Times New Roman"/>
              </a:rPr>
              <a:t>.</a:t>
            </a:r>
            <a:endParaRPr b="0" lang="sr-Latn-RS" sz="1600" spc="-1" strike="noStrike">
              <a:latin typeface="Barlow"/>
              <a:ea typeface="Book Antiqua"/>
            </a:endParaRPr>
          </a:p>
          <a:p>
            <a:pPr algn="just"/>
            <a:r>
              <a:rPr b="0" lang="sr-Latn-RS" sz="1600" spc="-1" strike="noStrike">
                <a:solidFill>
                  <a:srgbClr val="434343"/>
                </a:solidFill>
                <a:latin typeface="Barlow"/>
                <a:ea typeface="Times New Roman CE"/>
              </a:rPr>
              <a:t>Na sličan način, minimum I/O cena je 0.003125 za prvu stranicu, a zatim raste u inkrementima od po 0.00074074 za svaku narednu stranicu. Budući da operator koji se kor</a:t>
            </a:r>
            <a:r>
              <a:rPr b="0" lang="sr-Latn-RS" sz="1600" spc="-1" strike="noStrike">
                <a:solidFill>
                  <a:srgbClr val="434343"/>
                </a:solidFill>
                <a:latin typeface="Barlow"/>
                <a:ea typeface="Times New Roman"/>
              </a:rPr>
              <a:t>isti skenira celokupnu tabelu, i broj stranica 1 234,  izraz 0.003125 + 0.00074074 * (1234 – 1) daje ukupnu procenjenu vrednost I/O cene.</a:t>
            </a:r>
            <a:endParaRPr b="0" lang="sr-Latn-RS" sz="1600" spc="-1" strike="noStrike">
              <a:latin typeface="Barlow"/>
              <a:ea typeface="Book Antiqua"/>
            </a:endParaRPr>
          </a:p>
        </p:txBody>
      </p:sp>
      <p:sp>
        <p:nvSpPr>
          <p:cNvPr id="314"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252CDB9D-01E2-4B65-8ED5-FD9D6F7DBBC1}"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15"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6"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Odabir indeksa</a:t>
            </a:r>
            <a:endParaRPr b="0" lang="en-US" sz="2400" spc="-1" strike="noStrike">
              <a:latin typeface="Arial"/>
            </a:endParaRPr>
          </a:p>
        </p:txBody>
      </p:sp>
      <p:sp>
        <p:nvSpPr>
          <p:cNvPr id="317" name="CustomShape 2"/>
          <p:cNvSpPr/>
          <p:nvPr/>
        </p:nvSpPr>
        <p:spPr>
          <a:xfrm>
            <a:off x="1371600" y="1375200"/>
            <a:ext cx="7543800" cy="3196800"/>
          </a:xfrm>
          <a:prstGeom prst="rect">
            <a:avLst/>
          </a:prstGeom>
          <a:noFill/>
          <a:ln w="0">
            <a:noFill/>
          </a:ln>
        </p:spPr>
        <p:style>
          <a:lnRef idx="0"/>
          <a:fillRef idx="0"/>
          <a:effectRef idx="0"/>
          <a:fontRef idx="minor"/>
        </p:style>
        <p:txBody>
          <a:bodyPr lIns="90000" rIns="90000" tIns="91440" bIns="91440">
            <a:noAutofit/>
          </a:bodyPr>
          <a:p>
            <a:pPr algn="just"/>
            <a:r>
              <a:rPr b="0" lang="sr-Latn-RS" sz="1600" spc="-1" strike="noStrike">
                <a:solidFill>
                  <a:srgbClr val="434343"/>
                </a:solidFill>
                <a:latin typeface="Barlow"/>
                <a:ea typeface="Book Antiqua"/>
              </a:rPr>
              <a:t>Odabir indeksa je ključan za optimizaciju upita u SQL Serveru, jer pravi indeks može značajno ubrzati izvršavanje upita i unaprediti performanse aplikacije. Indeksi omogućavaju brže pronalaženje zapisa, što smanjuje potrebu za skeniranjem cele tabele, čime se štede resursi i vreme. Da bi optimizator efikasno koristio indeks, mora proceniti njegovu korisnost u odnosu na predikate iz upita, što uključuje poređenje ključeva indeksa sa konstantama ili promenljivama. Takođe je važno da indeks pokriva sve potrebne kolone u upitu.</a:t>
            </a:r>
            <a:endParaRPr b="0" lang="sr-Latn-RS" sz="1600" spc="-1" strike="noStrike">
              <a:latin typeface="Barlow"/>
              <a:ea typeface="Book Antiqua"/>
            </a:endParaRPr>
          </a:p>
          <a:p>
            <a:pPr algn="just"/>
            <a:endParaRPr b="0" lang="sr-Latn-RS" sz="1600" spc="-1" strike="noStrike">
              <a:latin typeface="Barlow"/>
              <a:ea typeface="Book Antiqua"/>
            </a:endParaRPr>
          </a:p>
          <a:p>
            <a:pPr algn="just"/>
            <a:r>
              <a:rPr b="0" lang="sr-Latn-RS" sz="1600" spc="-1" strike="noStrike">
                <a:solidFill>
                  <a:srgbClr val="434343"/>
                </a:solidFill>
                <a:latin typeface="Barlow"/>
                <a:ea typeface="Book Antiqua"/>
              </a:rPr>
              <a:t>U slučaju kada jedan indeks ne obuhvata sve kolone, može se koristiti kombinacija više indeksa ili pristupiti osnovnoj tabeli, što može biti skuplje. Stoga, nakon kreiranja indeksa, potrebno je pratiti njegovu upotrebu kako bi se osiguralo da donosi stvarnu korist, jer neiskorišćeni indeksi ne samo da zauzimaju prostor, već mogu i usporiti operacije ažuriranja. Pravilno održavanje indeksa je stoga ključno za dugoročno održavanje performansi sistema.</a:t>
            </a:r>
            <a:endParaRPr b="0" lang="sr-Latn-RS" sz="1600" spc="-1" strike="noStrike">
              <a:latin typeface="Barlow"/>
              <a:ea typeface="Book Antiqua"/>
            </a:endParaRPr>
          </a:p>
        </p:txBody>
      </p:sp>
      <p:sp>
        <p:nvSpPr>
          <p:cNvPr id="318"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E8F9E63C-D45F-473B-B684-5106EE5C4D5A}"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19"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0"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Načini selekcije indeksa</a:t>
            </a:r>
            <a:endParaRPr b="0" lang="en-US" sz="2400" spc="-1" strike="noStrike">
              <a:latin typeface="Arial"/>
            </a:endParaRPr>
          </a:p>
        </p:txBody>
      </p:sp>
      <p:sp>
        <p:nvSpPr>
          <p:cNvPr id="321" name="CustomShape 2"/>
          <p:cNvSpPr/>
          <p:nvPr/>
        </p:nvSpPr>
        <p:spPr>
          <a:xfrm>
            <a:off x="1371600" y="1371600"/>
            <a:ext cx="7543800" cy="3196800"/>
          </a:xfrm>
          <a:prstGeom prst="rect">
            <a:avLst/>
          </a:prstGeom>
          <a:noFill/>
          <a:ln w="0">
            <a:noFill/>
          </a:ln>
        </p:spPr>
        <p:style>
          <a:lnRef idx="0"/>
          <a:fillRef idx="0"/>
          <a:effectRef idx="0"/>
          <a:fontRef idx="minor"/>
        </p:style>
        <p:txBody>
          <a:bodyPr lIns="90000" rIns="90000" tIns="91440" bIns="91440">
            <a:noAutofit/>
          </a:bodyPr>
          <a:p>
            <a:pPr algn="just"/>
            <a:r>
              <a:rPr b="0" lang="sr-Latn-RS" sz="1600" spc="-1" strike="noStrike">
                <a:solidFill>
                  <a:srgbClr val="434343"/>
                </a:solidFill>
                <a:latin typeface="Barlow"/>
                <a:ea typeface="Times New Roman"/>
              </a:rPr>
              <a:t>Tokom operacije pretraživanja, SQL Server koristi B-stablo indeksa kako bi brzo pronašao željene zapise, bez potrebe za potpunim skeniranjem indeksa ili tabele. Ovaj proces može se uporediti sa sadržaj</a:t>
            </a:r>
            <a:r>
              <a:rPr b="0" lang="sr-Latn-RS" sz="1600" spc="-1" strike="noStrike">
                <a:solidFill>
                  <a:srgbClr val="434343"/>
                </a:solidFill>
                <a:latin typeface="Barlow"/>
                <a:ea typeface="Times New Roman CE"/>
              </a:rPr>
              <a:t>em na kraju knjige koji omogućava brz pronalazak relevantne informacije bez čitanja cele knjige. Kada se pronađe prvi zapis, SQL Server može koristiti skeniranje na nivou listova indeksa, kretanjem unapred ili unazad, kako bi identifikovao dodatne zapise.</a:t>
            </a:r>
            <a:endParaRPr b="0" lang="sr-Latn-RS" sz="1600" spc="-1" strike="noStrike">
              <a:latin typeface="Barlow"/>
              <a:ea typeface="Book Antiqua"/>
            </a:endParaRPr>
          </a:p>
          <a:p>
            <a:pPr algn="just"/>
            <a:r>
              <a:rPr b="0" lang="sr-Latn-RS" sz="1600" spc="-1" strike="noStrike">
                <a:solidFill>
                  <a:srgbClr val="434343"/>
                </a:solidFill>
                <a:latin typeface="Barlow"/>
                <a:ea typeface="Times New Roman CE"/>
              </a:rPr>
              <a:t>Operacije pretraživanja indeksa koriste različite predikate za filtriranje podataka. Ovi predikati uključuju:</a:t>
            </a:r>
            <a:endParaRPr b="0" lang="sr-Latn-RS" sz="1600" spc="-1" strike="noStrike">
              <a:latin typeface="Barlow"/>
              <a:ea typeface="Times New Roman"/>
            </a:endParaRPr>
          </a:p>
          <a:p>
            <a:pPr algn="just"/>
            <a:r>
              <a:rPr b="0" lang="sr-Latn-RS" sz="1600" spc="-1" strike="noStrike">
                <a:solidFill>
                  <a:srgbClr val="434343"/>
                </a:solidFill>
                <a:latin typeface="Barlow"/>
                <a:ea typeface="Times New Roman"/>
              </a:rPr>
              <a:t>Operatori jednakosti</a:t>
            </a:r>
            <a:r>
              <a:rPr b="0" lang="sr-Latn-RS" sz="1600" spc="-1" strike="noStrike">
                <a:solidFill>
                  <a:srgbClr val="434343"/>
                </a:solidFill>
                <a:latin typeface="Barlow"/>
                <a:ea typeface="Times New Roman CE"/>
              </a:rPr>
              <a:t>: `=`, koji se koristi za precizno pronalaženje zapisa koji tačno odgovaraju vrednosti.</a:t>
            </a:r>
            <a:endParaRPr b="0" lang="sr-Latn-RS" sz="1600" spc="-1" strike="noStrike">
              <a:latin typeface="Barlow"/>
              <a:ea typeface="Book Antiqua"/>
            </a:endParaRPr>
          </a:p>
          <a:p>
            <a:pPr algn="just"/>
            <a:r>
              <a:rPr b="0" lang="sr-Latn-RS" sz="1600" spc="-1" strike="noStrike">
                <a:solidFill>
                  <a:srgbClr val="434343"/>
                </a:solidFill>
                <a:latin typeface="Barlow"/>
                <a:ea typeface="Times New Roman"/>
              </a:rPr>
              <a:t>Operatori nejednakosti</a:t>
            </a:r>
            <a:r>
              <a:rPr b="0" lang="en-US" sz="1600" spc="-1" strike="noStrike">
                <a:solidFill>
                  <a:srgbClr val="434343"/>
                </a:solidFill>
                <a:latin typeface="Barlow"/>
                <a:ea typeface="Times New Roman"/>
              </a:rPr>
              <a:t>: </a:t>
            </a:r>
            <a:r>
              <a:rPr b="0" lang="sr-Latn-RS" sz="1600" spc="-1" strike="noStrike">
                <a:solidFill>
                  <a:srgbClr val="434343"/>
                </a:solidFill>
                <a:latin typeface="Barlow"/>
                <a:ea typeface="Times New Roman"/>
              </a:rPr>
              <a:t>`&lt;`, `&gt;</a:t>
            </a:r>
            <a:r>
              <a:rPr b="0" lang="sr-Latn-RS" sz="1600" spc="-1" strike="noStrike">
                <a:solidFill>
                  <a:srgbClr val="434343"/>
                </a:solidFill>
                <a:latin typeface="Barlow"/>
                <a:ea typeface="Times New Roman CE"/>
              </a:rPr>
              <a:t>`, `&lt;=`, `&gt;=`, `&lt;&gt;`, `!=`, `!&lt;`, `!&gt;`, koji omogućavaju pronalaženje zapisa koji zadovoljavaju određene uslove odnosa između vrednosti.</a:t>
            </a:r>
            <a:endParaRPr b="0" lang="sr-Latn-RS" sz="1600" spc="-1" strike="noStrike">
              <a:latin typeface="Barlow"/>
              <a:ea typeface="Book Antiqua"/>
            </a:endParaRPr>
          </a:p>
          <a:p>
            <a:pPr algn="just"/>
            <a:r>
              <a:rPr b="0" lang="sr-Latn-RS" sz="1600" spc="-1" strike="noStrike">
                <a:solidFill>
                  <a:srgbClr val="434343"/>
                </a:solidFill>
                <a:latin typeface="Barlow"/>
                <a:ea typeface="Times New Roman"/>
              </a:rPr>
              <a:t>Rasponi i skupovi</a:t>
            </a:r>
            <a:r>
              <a:rPr b="0" lang="sr-Latn-RS" sz="1600" spc="-1" strike="noStrike">
                <a:solidFill>
                  <a:srgbClr val="434343"/>
                </a:solidFill>
                <a:latin typeface="Barlow"/>
                <a:ea typeface="Times New Roman CE"/>
              </a:rPr>
              <a:t>: `BETWEEN` i `IN`, koji omogućavaju pronalaženje zapisa unutar određenog opsega ili u skupu specifič</a:t>
            </a:r>
            <a:r>
              <a:rPr b="0" lang="sr-Latn-RS" sz="1600" spc="-1" strike="noStrike">
                <a:solidFill>
                  <a:srgbClr val="434343"/>
                </a:solidFill>
                <a:latin typeface="Barlow"/>
                <a:ea typeface="Times New Roman"/>
              </a:rPr>
              <a:t>nih vrednosti.</a:t>
            </a:r>
            <a:endParaRPr b="0" lang="sr-Latn-RS" sz="1600" spc="-1" strike="noStrike">
              <a:latin typeface="Barlow"/>
              <a:ea typeface="Book Antiqua"/>
            </a:endParaRPr>
          </a:p>
        </p:txBody>
      </p:sp>
      <p:sp>
        <p:nvSpPr>
          <p:cNvPr id="322"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5B0D7C04-8B62-4819-AA3C-7988ADD0D2D4}"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23"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1"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Uvod</a:t>
            </a:r>
            <a:endParaRPr b="0" lang="en-US" sz="2400" spc="-1" strike="noStrike">
              <a:latin typeface="Arial"/>
            </a:endParaRPr>
          </a:p>
        </p:txBody>
      </p:sp>
      <p:sp>
        <p:nvSpPr>
          <p:cNvPr id="142" name="CustomShape 2"/>
          <p:cNvSpPr/>
          <p:nvPr/>
        </p:nvSpPr>
        <p:spPr>
          <a:xfrm>
            <a:off x="1560240" y="1375200"/>
            <a:ext cx="2554560" cy="337284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Pored razmatranja planova izvršenja, važan deo optimizacije je i analiza indeksa. Identifikovanje nedostajućih i neiskorišćenih indeksa može značajno poboljšati performanse sistema. </a:t>
            </a:r>
            <a:endParaRPr b="0" lang="en-US" sz="1600" spc="-1" strike="noStrike">
              <a:latin typeface="Arial"/>
            </a:endParaRPr>
          </a:p>
        </p:txBody>
      </p:sp>
      <p:sp>
        <p:nvSpPr>
          <p:cNvPr id="143" name="CustomShape 3"/>
          <p:cNvSpPr/>
          <p:nvPr/>
        </p:nvSpPr>
        <p:spPr>
          <a:xfrm>
            <a:off x="3996360" y="1375200"/>
            <a:ext cx="2315880" cy="337284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Takođe, materijalizovani pogledi predstavljaju strategiju za poboljšanje performansi upita, nudeći prednosti kao što su smanjenje vremena izvršenja, ali takođe donose i određene nedostatke.</a:t>
            </a:r>
            <a:endParaRPr b="0" lang="en-US" sz="1600" spc="-1" strike="noStrike">
              <a:latin typeface="Arial"/>
            </a:endParaRPr>
          </a:p>
        </p:txBody>
      </p:sp>
      <p:sp>
        <p:nvSpPr>
          <p:cNvPr id="144" name="CustomShape 4"/>
          <p:cNvSpPr/>
          <p:nvPr/>
        </p:nvSpPr>
        <p:spPr>
          <a:xfrm>
            <a:off x="6432840" y="1375200"/>
            <a:ext cx="2482560" cy="337284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U ovom radu se istražuje funkcionalnost optimizatora upita, uključujući procenu troškova različitih planova izvršenja i faktore koji utiču na tu procenu. Takođe se obrađuje izbor indeksa i metode za otkrivanje nedostajućih i neiskorišćenih indeksa. Detaljno su opisane faze optimizacije upita</a:t>
            </a:r>
            <a:endParaRPr b="0" lang="en-US" sz="1600" spc="-1" strike="noStrike">
              <a:latin typeface="Arial"/>
            </a:endParaRPr>
          </a:p>
        </p:txBody>
      </p:sp>
      <p:sp>
        <p:nvSpPr>
          <p:cNvPr id="145" name="CustomShape 5"/>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1F8D2B52-DBC0-42A4-BE3A-40B1CE868D42}"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146" name="CustomShape 6"/>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
        <p:nvSpPr>
          <p:cNvPr id="147" name="CustomShape 7"/>
          <p:cNvSpPr/>
          <p:nvPr/>
        </p:nvSpPr>
        <p:spPr>
          <a:xfrm>
            <a:off x="3996720" y="1375560"/>
            <a:ext cx="2315880" cy="33728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4"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Načini selekcije indeksa</a:t>
            </a:r>
            <a:endParaRPr b="0" lang="en-US" sz="2400" spc="-1" strike="noStrike">
              <a:latin typeface="Arial"/>
            </a:endParaRPr>
          </a:p>
        </p:txBody>
      </p:sp>
      <p:sp>
        <p:nvSpPr>
          <p:cNvPr id="325" name="CustomShape 2"/>
          <p:cNvSpPr/>
          <p:nvPr/>
        </p:nvSpPr>
        <p:spPr>
          <a:xfrm>
            <a:off x="1371600" y="1371600"/>
            <a:ext cx="754380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Times New Roman CE"/>
              </a:rPr>
              <a:t>Ovi predikati se primenjuju kada je kolona koja se koristi za pretraživanje navedena kao vodeći ključ indeksa. U takvim slučajevima, SQL Server može efikasno mapirati pretragu na indekse, čime se značajno poboljšava brzina izvršavanja upit</a:t>
            </a:r>
            <a:r>
              <a:rPr b="0" lang="sr-Latn-RS" sz="1600" spc="-1" strike="noStrike">
                <a:solidFill>
                  <a:srgbClr val="434343"/>
                </a:solidFill>
                <a:latin typeface="Barlow"/>
                <a:ea typeface="Times New Roman"/>
              </a:rPr>
              <a:t>a i smanjuje potreba za skeniranjem celokupne tabele.</a:t>
            </a:r>
            <a:endParaRPr b="0" lang="sr-Latn-RS" sz="1600" spc="-1" strike="noStrike">
              <a:latin typeface="Barlow"/>
              <a:ea typeface="Book Antiqua"/>
            </a:endParaRPr>
          </a:p>
          <a:p>
            <a:r>
              <a:rPr b="0" lang="sr-Latn-RS" sz="1600" spc="-1" strike="noStrike">
                <a:solidFill>
                  <a:srgbClr val="434343"/>
                </a:solidFill>
                <a:latin typeface="Barlow"/>
                <a:ea typeface="Book Antiqua"/>
              </a:rPr>
              <a:t>ProductId=350</a:t>
            </a:r>
            <a:endParaRPr b="0" lang="sr-Latn-RS" sz="1600" spc="-1" strike="noStrike">
              <a:latin typeface="Barlow"/>
              <a:ea typeface="Times New Roman"/>
            </a:endParaRPr>
          </a:p>
          <a:p>
            <a:r>
              <a:rPr b="0" lang="sr-Latn-RS" sz="1600" spc="-1" strike="noStrike">
                <a:solidFill>
                  <a:srgbClr val="434343"/>
                </a:solidFill>
                <a:latin typeface="Barlow"/>
                <a:ea typeface="Book Antiqua"/>
              </a:rPr>
              <a:t>UnitPrice&lt;4.563 </a:t>
            </a:r>
            <a:endParaRPr b="0" lang="sr-Latn-RS" sz="1600" spc="-1" strike="noStrike">
              <a:latin typeface="Barlow"/>
              <a:ea typeface="Times New Roman"/>
            </a:endParaRPr>
          </a:p>
          <a:p>
            <a:r>
              <a:rPr b="0" lang="sr-Latn-RS" sz="1600" spc="-1" strike="noStrike">
                <a:solidFill>
                  <a:srgbClr val="434343"/>
                </a:solidFill>
                <a:latin typeface="Barlow"/>
                <a:ea typeface="Book Antiqua"/>
              </a:rPr>
              <a:t>FirstName=’Syed’</a:t>
            </a:r>
            <a:endParaRPr b="0" lang="sr-Latn-RS" sz="1600" spc="-1" strike="noStrike">
              <a:latin typeface="Barlow"/>
              <a:ea typeface="Times New Roman"/>
            </a:endParaRPr>
          </a:p>
          <a:p>
            <a:r>
              <a:rPr b="0" lang="sr-Latn-RS" sz="1600" spc="-1" strike="noStrike">
                <a:solidFill>
                  <a:srgbClr val="434343"/>
                </a:solidFill>
                <a:latin typeface="Barlow"/>
                <a:ea typeface="Times New Roman"/>
              </a:rPr>
              <a:t>LastName LIKE ‘Abbas’</a:t>
            </a:r>
            <a:br/>
            <a:br/>
            <a:r>
              <a:rPr b="0" lang="sr-Latn-RS" sz="1600" spc="-1" strike="noStrike">
                <a:solidFill>
                  <a:srgbClr val="434343"/>
                </a:solidFill>
                <a:latin typeface="Barlow"/>
                <a:ea typeface="Times New Roman"/>
              </a:rPr>
              <a:t>Sledeći upit koristi operator pretraživanja indeksa:</a:t>
            </a:r>
            <a:endParaRPr b="0" lang="sr-Latn-RS" sz="1600" spc="-1" strike="noStrike">
              <a:latin typeface="Barlow"/>
              <a:ea typeface="Times New Roman"/>
            </a:endParaRPr>
          </a:p>
        </p:txBody>
      </p:sp>
      <p:sp>
        <p:nvSpPr>
          <p:cNvPr id="326"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1293F81E-778F-4D67-918A-EFFEB88DB33E}"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27"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pic>
        <p:nvPicPr>
          <p:cNvPr id="328" name="" descr=""/>
          <p:cNvPicPr/>
          <p:nvPr/>
        </p:nvPicPr>
        <p:blipFill>
          <a:blip r:embed="rId2"/>
          <a:stretch/>
        </p:blipFill>
        <p:spPr>
          <a:xfrm>
            <a:off x="2575800" y="4096440"/>
            <a:ext cx="4053600" cy="47196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9"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Načini selekcije indeksa</a:t>
            </a:r>
            <a:endParaRPr b="0" lang="en-US" sz="2400" spc="-1" strike="noStrike">
              <a:latin typeface="Arial"/>
            </a:endParaRPr>
          </a:p>
        </p:txBody>
      </p:sp>
      <p:sp>
        <p:nvSpPr>
          <p:cNvPr id="330" name="CustomShape 2"/>
          <p:cNvSpPr/>
          <p:nvPr/>
        </p:nvSpPr>
        <p:spPr>
          <a:xfrm>
            <a:off x="5715000" y="1946880"/>
            <a:ext cx="640080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Book Antiqua"/>
              </a:rPr>
              <a:t>Prikaz predikata za </a:t>
            </a:r>
            <a:endParaRPr b="0" lang="en-US" sz="1600" spc="-1" strike="noStrike">
              <a:latin typeface="Barlow"/>
            </a:endParaRPr>
          </a:p>
          <a:p>
            <a:r>
              <a:rPr b="0" lang="sr-Latn-RS" sz="1600" spc="-1" strike="noStrike">
                <a:solidFill>
                  <a:srgbClr val="434343"/>
                </a:solidFill>
                <a:latin typeface="Barlow"/>
                <a:ea typeface="Times New Roman"/>
              </a:rPr>
              <a:t>Index Seek</a:t>
            </a:r>
            <a:r>
              <a:rPr b="0" lang="sr-Latn-RS" sz="1600" spc="-1" strike="noStrike">
                <a:solidFill>
                  <a:srgbClr val="434343"/>
                </a:solidFill>
                <a:latin typeface="Barlow"/>
                <a:ea typeface="Book Antiqua"/>
              </a:rPr>
              <a:t> navedenog upita</a:t>
            </a:r>
            <a:endParaRPr b="0" lang="en-US" sz="1600" spc="-1" strike="noStrike">
              <a:latin typeface="Barlow"/>
            </a:endParaRPr>
          </a:p>
        </p:txBody>
      </p:sp>
      <p:sp>
        <p:nvSpPr>
          <p:cNvPr id="331"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82B27646-E394-40D4-A2A1-72D2BD36D4EA}"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32"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pic>
        <p:nvPicPr>
          <p:cNvPr id="333" name="" descr=""/>
          <p:cNvPicPr/>
          <p:nvPr/>
        </p:nvPicPr>
        <p:blipFill>
          <a:blip r:embed="rId2"/>
          <a:stretch/>
        </p:blipFill>
        <p:spPr>
          <a:xfrm>
            <a:off x="2057400" y="1344960"/>
            <a:ext cx="3657600" cy="352764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34"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Načini selekcije indeksa</a:t>
            </a:r>
            <a:endParaRPr b="0" lang="en-US" sz="2400" spc="-1" strike="noStrike">
              <a:latin typeface="Arial"/>
            </a:endParaRPr>
          </a:p>
        </p:txBody>
      </p:sp>
      <p:sp>
        <p:nvSpPr>
          <p:cNvPr id="335" name="CustomShape 2"/>
          <p:cNvSpPr/>
          <p:nvPr/>
        </p:nvSpPr>
        <p:spPr>
          <a:xfrm>
            <a:off x="1371600" y="1371600"/>
            <a:ext cx="7543800" cy="3196800"/>
          </a:xfrm>
          <a:prstGeom prst="rect">
            <a:avLst/>
          </a:prstGeom>
          <a:noFill/>
          <a:ln w="0">
            <a:noFill/>
          </a:ln>
        </p:spPr>
        <p:style>
          <a:lnRef idx="0"/>
          <a:fillRef idx="0"/>
          <a:effectRef idx="0"/>
          <a:fontRef idx="minor"/>
        </p:style>
        <p:txBody>
          <a:bodyPr lIns="90000" rIns="90000" tIns="91440" bIns="91440">
            <a:noAutofit/>
          </a:bodyPr>
          <a:p>
            <a:pPr algn="just"/>
            <a:r>
              <a:rPr b="0" i="1" lang="sr-Latn-RS" sz="1600" spc="-1" strike="noStrike">
                <a:solidFill>
                  <a:srgbClr val="434343"/>
                </a:solidFill>
                <a:latin typeface="Barlow"/>
                <a:ea typeface="Times New Roman"/>
              </a:rPr>
              <a:t>PurchaseOrderDetail</a:t>
            </a:r>
            <a:r>
              <a:rPr b="0" lang="sr-Latn-RS" sz="1600" spc="-1" strike="noStrike">
                <a:solidFill>
                  <a:srgbClr val="434343"/>
                </a:solidFill>
                <a:latin typeface="Barlow"/>
                <a:ea typeface="Times New Roman"/>
              </a:rPr>
              <a:t> tabela sadrži indeks koji se sastoji iz više kolona, sa </a:t>
            </a:r>
            <a:r>
              <a:rPr b="0" i="1" lang="sr-Latn-RS" sz="1600" spc="-1" strike="noStrike">
                <a:solidFill>
                  <a:srgbClr val="434343"/>
                </a:solidFill>
                <a:latin typeface="Barlow"/>
                <a:ea typeface="Times New Roman"/>
              </a:rPr>
              <a:t>ProductID </a:t>
            </a:r>
            <a:r>
              <a:rPr b="0" lang="sr-Latn-RS" sz="1600" spc="-1" strike="noStrike">
                <a:solidFill>
                  <a:srgbClr val="434343"/>
                </a:solidFill>
                <a:latin typeface="Barlow"/>
                <a:ea typeface="Times New Roman CE"/>
              </a:rPr>
              <a:t>vodećom kolonom. Svojstva operatora </a:t>
            </a:r>
            <a:r>
              <a:rPr b="0" i="1" lang="sr-Latn-RS" sz="1600" spc="-1" strike="noStrike">
                <a:solidFill>
                  <a:srgbClr val="434343"/>
                </a:solidFill>
                <a:latin typeface="Barlow"/>
                <a:ea typeface="Times New Roman"/>
              </a:rPr>
              <a:t>Index Seek </a:t>
            </a:r>
            <a:r>
              <a:rPr b="0" lang="sr-Latn-RS" sz="1600" spc="-1" strike="noStrike">
                <a:solidFill>
                  <a:srgbClr val="434343"/>
                </a:solidFill>
                <a:latin typeface="Barlow"/>
                <a:ea typeface="Times New Roman"/>
              </a:rPr>
              <a:t>sadrže </a:t>
            </a:r>
            <a:r>
              <a:rPr b="0" i="1" lang="sr-Latn-RS" sz="1600" spc="-1" strike="noStrike">
                <a:solidFill>
                  <a:srgbClr val="434343"/>
                </a:solidFill>
                <a:latin typeface="Barlow"/>
                <a:ea typeface="Times New Roman"/>
              </a:rPr>
              <a:t>Seek </a:t>
            </a:r>
            <a:r>
              <a:rPr b="0" lang="sr-Latn-RS" sz="1600" spc="-1" strike="noStrike">
                <a:solidFill>
                  <a:srgbClr val="434343"/>
                </a:solidFill>
                <a:latin typeface="Barlow"/>
                <a:ea typeface="Times New Roman"/>
              </a:rPr>
              <a:t>predikat nad </a:t>
            </a:r>
            <a:r>
              <a:rPr b="0" i="1" lang="sr-Latn-RS" sz="1600" spc="-1" strike="noStrike">
                <a:solidFill>
                  <a:srgbClr val="434343"/>
                </a:solidFill>
                <a:latin typeface="Barlow"/>
                <a:ea typeface="Times New Roman"/>
              </a:rPr>
              <a:t>ProductID </a:t>
            </a:r>
            <a:r>
              <a:rPr b="0" lang="sr-Latn-RS" sz="1600" spc="-1" strike="noStrike">
                <a:solidFill>
                  <a:srgbClr val="434343"/>
                </a:solidFill>
                <a:latin typeface="Barlow"/>
                <a:ea typeface="Times New Roman"/>
              </a:rPr>
              <a:t>kolonom, što ukazuje na to da je SQL Server mogao efikasno da koristi pretraživanje indeksa nad navedenom kolonom.</a:t>
            </a:r>
            <a:endParaRPr b="0" lang="sr-Latn-RS" sz="1600" spc="-1" strike="noStrike">
              <a:latin typeface="Barlow"/>
              <a:ea typeface="Book Antiqua"/>
            </a:endParaRPr>
          </a:p>
          <a:p>
            <a:pPr algn="just"/>
            <a:r>
              <a:rPr b="0" lang="sr-Latn-RS" sz="1600" spc="-1" strike="noStrike">
                <a:solidFill>
                  <a:srgbClr val="434343"/>
                </a:solidFill>
                <a:latin typeface="Barlow"/>
                <a:ea typeface="Times New Roman CE"/>
              </a:rPr>
              <a:t>Sa druge strane, indeks se ne može koristiti za kompleksnije izraze, izraze koji koriste funkcije ili stringove koji na početku imaju </a:t>
            </a:r>
            <a:r>
              <a:rPr b="0" i="1" lang="sr-Latn-RS" sz="1600" spc="-1" strike="noStrike">
                <a:solidFill>
                  <a:srgbClr val="434343"/>
                </a:solidFill>
                <a:latin typeface="Barlow"/>
                <a:ea typeface="Times New Roman"/>
              </a:rPr>
              <a:t>wildcard</a:t>
            </a:r>
            <a:r>
              <a:rPr b="0" lang="sr-Latn-RS" sz="1600" spc="-1" strike="noStrike">
                <a:solidFill>
                  <a:srgbClr val="434343"/>
                </a:solidFill>
                <a:latin typeface="Barlow"/>
                <a:ea typeface="Times New Roman"/>
              </a:rPr>
              <a:t> karakter, kao što su:</a:t>
            </a:r>
            <a:endParaRPr b="0" lang="sr-Latn-RS" sz="1600" spc="-1" strike="noStrike">
              <a:latin typeface="Barlow"/>
              <a:ea typeface="Times New Roman"/>
            </a:endParaRPr>
          </a:p>
          <a:p>
            <a:pPr algn="just"/>
            <a:endParaRPr b="0" lang="sr-Latn-RS" sz="1600" spc="-1" strike="noStrike">
              <a:latin typeface="Barlow"/>
              <a:ea typeface="Times New Roman"/>
            </a:endParaRPr>
          </a:p>
          <a:p>
            <a:pPr marL="457200" indent="-228600" algn="just"/>
            <a:r>
              <a:rPr b="0" lang="sr-Latn-RS" sz="1600" spc="-1" strike="noStrike">
                <a:solidFill>
                  <a:srgbClr val="434343"/>
                </a:solidFill>
                <a:latin typeface="Barlow"/>
                <a:ea typeface="Book Antiqua"/>
              </a:rPr>
              <a:t>ABS(ProductID)=487</a:t>
            </a:r>
            <a:endParaRPr b="0" lang="sr-Latn-RS" sz="1600" spc="-1" strike="noStrike">
              <a:latin typeface="Barlow"/>
              <a:ea typeface="Times New Roman"/>
            </a:endParaRPr>
          </a:p>
          <a:p>
            <a:pPr marL="457200" indent="-228600" algn="just"/>
            <a:r>
              <a:rPr b="0" lang="sr-Latn-RS" sz="1600" spc="-1" strike="noStrike">
                <a:solidFill>
                  <a:srgbClr val="434343"/>
                </a:solidFill>
                <a:latin typeface="Barlow"/>
                <a:ea typeface="Book Antiqua"/>
              </a:rPr>
              <a:t>UnitPrice+1 &lt; 1000.00</a:t>
            </a:r>
            <a:endParaRPr b="0" lang="sr-Latn-RS" sz="1600" spc="-1" strike="noStrike">
              <a:latin typeface="Barlow"/>
              <a:ea typeface="Times New Roman"/>
            </a:endParaRPr>
          </a:p>
          <a:p>
            <a:pPr marL="457200" indent="-228600" algn="just"/>
            <a:r>
              <a:rPr b="0" lang="sr-Latn-RS" sz="1600" spc="-1" strike="noStrike">
                <a:solidFill>
                  <a:srgbClr val="434343"/>
                </a:solidFill>
                <a:latin typeface="Barlow"/>
                <a:ea typeface="Book Antiqua"/>
              </a:rPr>
              <a:t>LastName like ‘%Abbas’</a:t>
            </a:r>
            <a:endParaRPr b="0" lang="sr-Latn-RS" sz="1600" spc="-1" strike="noStrike">
              <a:latin typeface="Barlow"/>
              <a:ea typeface="Times New Roman"/>
            </a:endParaRPr>
          </a:p>
          <a:p>
            <a:pPr marL="457200" algn="just"/>
            <a:endParaRPr b="0" lang="sr-Latn-RS" sz="1600" spc="-1" strike="noStrike">
              <a:latin typeface="Barlow"/>
              <a:ea typeface="Times New Roman"/>
            </a:endParaRPr>
          </a:p>
          <a:p>
            <a:pPr algn="just"/>
            <a:r>
              <a:rPr b="0" lang="sr-Latn-RS" sz="1600" spc="-1" strike="noStrike">
                <a:solidFill>
                  <a:srgbClr val="434343"/>
                </a:solidFill>
                <a:latin typeface="Barlow"/>
                <a:ea typeface="Times New Roman"/>
              </a:rPr>
              <a:t>	</a:t>
            </a:r>
            <a:r>
              <a:rPr b="0" lang="sr-Latn-RS" sz="1600" spc="-1" strike="noStrike">
                <a:solidFill>
                  <a:srgbClr val="434343"/>
                </a:solidFill>
                <a:latin typeface="Barlow"/>
                <a:ea typeface="Times New Roman CE"/>
              </a:rPr>
              <a:t>Korišćenjem neke od pomenutih funkcija SQL Server više nije u mogućnosti da koristi pretraživanje indeksa, već umesto toga koristi skeniranje indeksa</a:t>
            </a:r>
            <a:endParaRPr b="0" lang="sr-Latn-RS" sz="1600" spc="-1" strike="noStrike">
              <a:latin typeface="Barlow"/>
              <a:ea typeface="Book Antiqua"/>
            </a:endParaRPr>
          </a:p>
        </p:txBody>
      </p:sp>
      <p:sp>
        <p:nvSpPr>
          <p:cNvPr id="336"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EE8C301A-9E4D-4DD6-B072-A601EA35B221}"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37"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38"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Načini selekcije indeksa</a:t>
            </a:r>
            <a:endParaRPr b="0" lang="en-US" sz="2400" spc="-1" strike="noStrike">
              <a:latin typeface="Arial"/>
            </a:endParaRPr>
          </a:p>
        </p:txBody>
      </p:sp>
      <p:sp>
        <p:nvSpPr>
          <p:cNvPr id="339" name="CustomShape 2"/>
          <p:cNvSpPr/>
          <p:nvPr/>
        </p:nvSpPr>
        <p:spPr>
          <a:xfrm>
            <a:off x="5257800" y="1946880"/>
            <a:ext cx="640080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Book Antiqua"/>
              </a:rPr>
              <a:t>Prikaz rezultata kada se kao predikat</a:t>
            </a:r>
            <a:br/>
            <a:r>
              <a:rPr b="0" lang="sr-Latn-RS" sz="1600" spc="-1" strike="noStrike">
                <a:solidFill>
                  <a:srgbClr val="434343"/>
                </a:solidFill>
                <a:latin typeface="Barlow"/>
                <a:ea typeface="Book Antiqua"/>
              </a:rPr>
              <a:t>koristi ABS funkcija</a:t>
            </a:r>
            <a:endParaRPr b="0" lang="en-US" sz="1600" spc="-1" strike="noStrike">
              <a:latin typeface="Barlow"/>
            </a:endParaRPr>
          </a:p>
        </p:txBody>
      </p:sp>
      <p:sp>
        <p:nvSpPr>
          <p:cNvPr id="340"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C893A83C-DED9-401E-BCB3-9499F0B2CA9D}"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41"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pic>
        <p:nvPicPr>
          <p:cNvPr id="342" name="" descr=""/>
          <p:cNvPicPr/>
          <p:nvPr/>
        </p:nvPicPr>
        <p:blipFill>
          <a:blip r:embed="rId2"/>
          <a:stretch/>
        </p:blipFill>
        <p:spPr>
          <a:xfrm>
            <a:off x="1371960" y="1353960"/>
            <a:ext cx="3657240" cy="351504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3"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Načini selekcije indeksa</a:t>
            </a:r>
            <a:endParaRPr b="0" lang="en-US" sz="2400" spc="-1" strike="noStrike">
              <a:latin typeface="Arial"/>
            </a:endParaRPr>
          </a:p>
        </p:txBody>
      </p:sp>
      <p:sp>
        <p:nvSpPr>
          <p:cNvPr id="344" name="CustomShape 2"/>
          <p:cNvSpPr/>
          <p:nvPr/>
        </p:nvSpPr>
        <p:spPr>
          <a:xfrm>
            <a:off x="1371600" y="1371600"/>
            <a:ext cx="7543800" cy="3196800"/>
          </a:xfrm>
          <a:prstGeom prst="rect">
            <a:avLst/>
          </a:prstGeom>
          <a:noFill/>
          <a:ln w="0">
            <a:noFill/>
          </a:ln>
        </p:spPr>
        <p:style>
          <a:lnRef idx="0"/>
          <a:fillRef idx="0"/>
          <a:effectRef idx="0"/>
          <a:fontRef idx="minor"/>
        </p:style>
        <p:txBody>
          <a:bodyPr lIns="90000" rIns="90000" tIns="91440" bIns="91440">
            <a:noAutofit/>
          </a:bodyPr>
          <a:p>
            <a:pPr algn="just"/>
            <a:r>
              <a:rPr b="0" lang="sr-Latn-RS" sz="1600" spc="-1" strike="noStrike">
                <a:solidFill>
                  <a:srgbClr val="434343"/>
                </a:solidFill>
                <a:latin typeface="Barlow"/>
                <a:ea typeface="Book Antiqua"/>
              </a:rPr>
              <a:t>Pretpostavljajući da postoji indeks sa više kolona nad obe kolone u redosledu kojim su prikazane, SQL Server može primeniti ovaj indeks u sledećim scenarijima:</a:t>
            </a:r>
            <a:endParaRPr b="0" lang="sr-Latn-RS" sz="1600" spc="-1" strike="noStrike">
              <a:latin typeface="Times New Roman CE"/>
              <a:ea typeface="Times New Roman CE"/>
            </a:endParaRPr>
          </a:p>
          <a:p>
            <a:pPr algn="just"/>
            <a:endParaRPr b="0" lang="sr-Latn-RS" sz="1600" spc="-1" strike="noStrike">
              <a:latin typeface="Times New Roman"/>
              <a:ea typeface="Times New Roman"/>
            </a:endParaRPr>
          </a:p>
          <a:p>
            <a:pPr algn="just"/>
            <a:r>
              <a:rPr b="0" lang="sr-Latn-RS" sz="1600" spc="-1" strike="noStrike">
                <a:solidFill>
                  <a:srgbClr val="434343"/>
                </a:solidFill>
                <a:latin typeface="Barlow"/>
                <a:ea typeface="Times New Roman"/>
              </a:rPr>
              <a:t>1) Jednakost nad prvom kolonom i predikati nad drugom kolonom: Ako je pr</a:t>
            </a:r>
            <a:r>
              <a:rPr b="0" lang="sr-Latn-RS" sz="1600" spc="-1" strike="noStrike">
                <a:solidFill>
                  <a:srgbClr val="434343"/>
                </a:solidFill>
                <a:latin typeface="Barlow"/>
                <a:ea typeface="Times New Roman CE"/>
              </a:rPr>
              <a:t>edikat jednakosti (`=`) primenjen na prvu kolonu indeksa, SQL Server može koristiti taj indeks za pretragu i nad drugom kolonom, čak i ako je predikat za drugu kolonu različit. Na primer, za indeks na kolone `(A, B)`, ako je predikat `A = 1 i `B &gt; 1000`, S</a:t>
            </a:r>
            <a:r>
              <a:rPr b="0" lang="sr-Latn-RS" sz="1600" spc="-1" strike="noStrike">
                <a:solidFill>
                  <a:srgbClr val="434343"/>
                </a:solidFill>
                <a:latin typeface="Barlow"/>
                <a:ea typeface="Times New Roman"/>
              </a:rPr>
              <a:t>QL Server može koristiti ovaj indeks za brzo pronalaženje zapisa koji zadovoljavaju oba uslova.</a:t>
            </a:r>
            <a:endParaRPr b="0" lang="sr-Latn-RS" sz="1600" spc="-1" strike="noStrike">
              <a:latin typeface="Book Antiqua"/>
              <a:ea typeface="Book Antiqua"/>
            </a:endParaRPr>
          </a:p>
          <a:p>
            <a:pPr algn="just"/>
            <a:endParaRPr b="0" lang="sr-Latn-RS" sz="1600" spc="-1" strike="noStrike">
              <a:latin typeface="Times New Roman"/>
              <a:ea typeface="Times New Roman"/>
            </a:endParaRPr>
          </a:p>
          <a:p>
            <a:pPr algn="just"/>
            <a:r>
              <a:rPr b="0" lang="sr-Latn-RS" sz="1200" spc="-1" strike="noStrike">
                <a:solidFill>
                  <a:srgbClr val="434343"/>
                </a:solidFill>
                <a:latin typeface="Times New Roman"/>
                <a:ea typeface="Times New Roman"/>
              </a:rPr>
              <a:t>2) </a:t>
            </a:r>
            <a:r>
              <a:rPr b="1" lang="sr-Latn-RS" sz="1200" spc="-1" strike="noStrike">
                <a:solidFill>
                  <a:srgbClr val="434343"/>
                </a:solidFill>
                <a:latin typeface="Times New Roman"/>
                <a:ea typeface="Times New Roman"/>
              </a:rPr>
              <a:t>Predikati nad prvim i drugim kolonom</a:t>
            </a:r>
            <a:r>
              <a:rPr b="0" lang="sr-Latn-RS" sz="1200" spc="-1" strike="noStrike">
                <a:solidFill>
                  <a:srgbClr val="434343"/>
                </a:solidFill>
                <a:latin typeface="Times New Roman"/>
                <a:ea typeface="Times New Roman"/>
              </a:rPr>
              <a:t>: Ako su predikati primenjeni na obe kolone indeksa, SQL Server može koristiti indeks za obavljanje pretrage. Na primer,</a:t>
            </a:r>
            <a:r>
              <a:rPr b="0" lang="sr-Latn-RS" sz="1200" spc="-1" strike="noStrike">
                <a:solidFill>
                  <a:srgbClr val="434343"/>
                </a:solidFill>
                <a:latin typeface="Times New Roman CE"/>
                <a:ea typeface="Times New Roman CE"/>
              </a:rPr>
              <a:t> za indeks na kolone `(A, B)`, ako su predikati `A = 10` i `B = 20`, SQL Server može direktno koristiti ovaj indeks da pronađe tačno odgovarajuće zapise.</a:t>
            </a:r>
            <a:endParaRPr b="0" lang="sr-Latn-RS" sz="1200" spc="-1" strike="noStrike">
              <a:latin typeface="Book Antiqua"/>
              <a:ea typeface="Book Antiqua"/>
            </a:endParaRPr>
          </a:p>
          <a:p>
            <a:pPr algn="just"/>
            <a:endParaRPr b="0" lang="sr-Latn-RS" sz="1200" spc="-1" strike="noStrike">
              <a:latin typeface="Times New Roman"/>
              <a:ea typeface="Times New Roman"/>
            </a:endParaRPr>
          </a:p>
          <a:p>
            <a:pPr algn="just"/>
            <a:r>
              <a:rPr b="0" lang="sr-Latn-RS" sz="1200" spc="-1" strike="noStrike">
                <a:solidFill>
                  <a:srgbClr val="434343"/>
                </a:solidFill>
                <a:latin typeface="Times New Roman"/>
                <a:ea typeface="Times New Roman"/>
              </a:rPr>
              <a:t>3) </a:t>
            </a:r>
            <a:r>
              <a:rPr b="1" lang="sr-Latn-RS" sz="1200" spc="-1" strike="noStrike">
                <a:solidFill>
                  <a:srgbClr val="434343"/>
                </a:solidFill>
                <a:latin typeface="Times New Roman"/>
                <a:ea typeface="Times New Roman"/>
              </a:rPr>
              <a:t>Rasponi nad prvom kolonom i predikati nad drugom kolonom</a:t>
            </a:r>
            <a:r>
              <a:rPr b="0" lang="sr-Latn-RS" sz="1200" spc="-1" strike="noStrike">
                <a:solidFill>
                  <a:srgbClr val="434343"/>
                </a:solidFill>
                <a:latin typeface="Times New Roman"/>
                <a:ea typeface="Times New Roman"/>
              </a:rPr>
              <a:t>: Kada je primenjen raspon predikata nad p</a:t>
            </a:r>
            <a:r>
              <a:rPr b="0" lang="sr-Latn-RS" sz="1200" spc="-1" strike="noStrike">
                <a:solidFill>
                  <a:srgbClr val="434343"/>
                </a:solidFill>
                <a:latin typeface="Times New Roman CE"/>
                <a:ea typeface="Times New Roman CE"/>
              </a:rPr>
              <a:t>rvom kolonom (`BETWEEN`, `&gt;=`, `&lt;=`), a predikati nad drugom kolonom su različiti, SQL Server može koristiti indeks za pretragu u okviru tog raspona. Na primer, za indeks na kolone `(A, B)`, ako je predikat `A BETWEEN 10 AND 20` i `B = 30`, SQL Server može efikasno pronaći zapise koji zadovoljavaju oba uslova.</a:t>
            </a:r>
            <a:endParaRPr b="0" lang="sr-Latn-RS" sz="1200" spc="-1" strike="noStrike">
              <a:latin typeface="Book Antiqua"/>
              <a:ea typeface="Book Antiqua"/>
            </a:endParaRPr>
          </a:p>
          <a:p>
            <a:pPr algn="just"/>
            <a:endParaRPr b="0" lang="sr-Latn-RS" sz="1200" spc="-1" strike="noStrike">
              <a:latin typeface="Times New Roman"/>
              <a:ea typeface="Times New Roman"/>
            </a:endParaRPr>
          </a:p>
          <a:p>
            <a:pPr algn="just"/>
            <a:r>
              <a:rPr b="0" lang="sr-Latn-RS" sz="1200" spc="-1" strike="noStrike">
                <a:solidFill>
                  <a:srgbClr val="434343"/>
                </a:solidFill>
                <a:latin typeface="Times New Roman"/>
                <a:ea typeface="Times New Roman"/>
              </a:rPr>
              <a:t>	</a:t>
            </a:r>
            <a:r>
              <a:rPr b="0" lang="sr-Latn-RS" sz="1200" spc="-1" strike="noStrike">
                <a:solidFill>
                  <a:srgbClr val="434343"/>
                </a:solidFill>
                <a:latin typeface="Times New Roman CE"/>
                <a:ea typeface="Times New Roman CE"/>
              </a:rPr>
              <a:t>Korišćenje indeksa sa više kolona omogućava SQL Serveru da optimizuje pretragu i smanji vreme izvršavanja upita, tako što omogućava brzu navigaciju kroz vrednosti u indeksom.</a:t>
            </a:r>
            <a:endParaRPr b="0" lang="sr-Latn-RS" sz="1200" spc="-1" strike="noStrike">
              <a:latin typeface="Book Antiqua"/>
              <a:ea typeface="Book Antiqua"/>
            </a:endParaRPr>
          </a:p>
          <a:p>
            <a:pPr marL="457200" indent="-228600" algn="just"/>
            <a:r>
              <a:rPr b="0" lang="sr-Latn-RS" sz="1600" spc="-1" strike="noStrike">
                <a:solidFill>
                  <a:srgbClr val="434343"/>
                </a:solidFill>
                <a:latin typeface="Barlow"/>
                <a:ea typeface="Book Antiqua"/>
              </a:rPr>
              <a:t>ProductID=487 AND PurchaseOrderID  &gt; 1000</a:t>
            </a:r>
            <a:endParaRPr b="0" lang="sr-Latn-RS" sz="1600" spc="-1" strike="noStrike">
              <a:latin typeface="Times New Roman"/>
              <a:ea typeface="Times New Roman"/>
            </a:endParaRPr>
          </a:p>
          <a:p>
            <a:r>
              <a:rPr b="0" lang="sr-Latn-RS" sz="1600" spc="-1" strike="noStrike">
                <a:solidFill>
                  <a:srgbClr val="434343"/>
                </a:solidFill>
                <a:latin typeface="Barlow"/>
                <a:ea typeface="Book Antiqua"/>
              </a:rPr>
              <a:t>LastName=’Abbas’AND FirstName=’Syad’ </a:t>
            </a:r>
            <a:endParaRPr b="0" lang="sr-Latn-RS" sz="1600" spc="-1" strike="noStrike">
              <a:latin typeface="Times New Roman"/>
              <a:ea typeface="Times New Roman"/>
            </a:endParaRPr>
          </a:p>
        </p:txBody>
      </p:sp>
      <p:sp>
        <p:nvSpPr>
          <p:cNvPr id="345"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413DB9DC-477D-4355-B63E-F00BE9A4E310}"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46"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7"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Načini selekcije indeksa</a:t>
            </a:r>
            <a:endParaRPr b="0" lang="en-US" sz="2400" spc="-1" strike="noStrike">
              <a:latin typeface="Arial"/>
            </a:endParaRPr>
          </a:p>
        </p:txBody>
      </p:sp>
      <p:sp>
        <p:nvSpPr>
          <p:cNvPr id="348" name="CustomShape 2"/>
          <p:cNvSpPr/>
          <p:nvPr/>
        </p:nvSpPr>
        <p:spPr>
          <a:xfrm>
            <a:off x="1371600" y="1143000"/>
            <a:ext cx="7543800" cy="3196800"/>
          </a:xfrm>
          <a:prstGeom prst="rect">
            <a:avLst/>
          </a:prstGeom>
          <a:noFill/>
          <a:ln w="0">
            <a:noFill/>
          </a:ln>
        </p:spPr>
        <p:style>
          <a:lnRef idx="0"/>
          <a:fillRef idx="0"/>
          <a:effectRef idx="0"/>
          <a:fontRef idx="minor"/>
        </p:style>
        <p:txBody>
          <a:bodyPr lIns="90000" rIns="90000" tIns="91440" bIns="91440">
            <a:noAutofit/>
          </a:bodyPr>
          <a:p>
            <a:pPr algn="just"/>
            <a:r>
              <a:rPr b="0" lang="sr-Latn-RS" sz="1600" spc="-1" strike="noStrike">
                <a:solidFill>
                  <a:srgbClr val="434343"/>
                </a:solidFill>
                <a:latin typeface="Barlow"/>
                <a:ea typeface="Times New Roman"/>
              </a:rPr>
              <a:t>2) Predikati nad prvim i drugim kolonom: Ako su predikati primenjeni na obe kolone indeksa, SQL Server može koristiti indeks za obavljanje pretrage. Na primer,</a:t>
            </a:r>
            <a:r>
              <a:rPr b="0" lang="sr-Latn-RS" sz="1600" spc="-1" strike="noStrike">
                <a:solidFill>
                  <a:srgbClr val="434343"/>
                </a:solidFill>
                <a:latin typeface="Barlow"/>
                <a:ea typeface="Times New Roman CE"/>
              </a:rPr>
              <a:t> za indeks na kolone `(A, B)`, ako su predikati `A = 1` i `B = 1000`, SQL Server može direktno koristiti ovaj indeks da pronađe tačno odgovarajuće zapise.</a:t>
            </a:r>
            <a:endParaRPr b="0" lang="sr-Latn-RS" sz="1600" spc="-1" strike="noStrike">
              <a:latin typeface="Times New Roman CE"/>
              <a:ea typeface="Times New Roman CE"/>
            </a:endParaRPr>
          </a:p>
          <a:p>
            <a:pPr algn="just"/>
            <a:endParaRPr b="0" lang="sr-Latn-RS" sz="1600" spc="-1" strike="noStrike">
              <a:latin typeface="Times New Roman"/>
              <a:ea typeface="Times New Roman"/>
            </a:endParaRPr>
          </a:p>
          <a:p>
            <a:pPr algn="just"/>
            <a:r>
              <a:rPr b="0" lang="sr-Latn-RS" sz="1600" spc="-1" strike="noStrike">
                <a:solidFill>
                  <a:srgbClr val="434343"/>
                </a:solidFill>
                <a:latin typeface="Barlow"/>
                <a:ea typeface="Times New Roman"/>
              </a:rPr>
              <a:t>3) Rasponi nad prvom kolonom i predikati nad drugom kolonom: Kada je primenjen raspon predikata nad p</a:t>
            </a:r>
            <a:r>
              <a:rPr b="0" lang="sr-Latn-RS" sz="1600" spc="-1" strike="noStrike">
                <a:solidFill>
                  <a:srgbClr val="434343"/>
                </a:solidFill>
                <a:latin typeface="Barlow"/>
                <a:ea typeface="Times New Roman CE"/>
              </a:rPr>
              <a:t>rvom kolonom (`BETWEEN`, `&gt;=`, `&lt;=`), a predikati nad drugom kolonom su različiti, SQL Server može koristiti indeks za pretragu u okviru tog raspona. Na primer, za indeks na kolone `(A, B)`, ako je predikat `A BETWEEN 1 AND 1000` i `B = 100`, SQL Server može efikasno pronaći zapise koji zadovoljavaju oba uslova.</a:t>
            </a:r>
            <a:endParaRPr b="0" lang="sr-Latn-RS" sz="1600" spc="-1" strike="noStrike">
              <a:latin typeface="Book Antiqua"/>
              <a:ea typeface="Book Antiqua"/>
            </a:endParaRPr>
          </a:p>
          <a:p>
            <a:pPr algn="just"/>
            <a:r>
              <a:rPr b="0" lang="sr-Latn-RS" sz="1600" spc="-1" strike="noStrike">
                <a:solidFill>
                  <a:srgbClr val="434343"/>
                </a:solidFill>
                <a:latin typeface="Barlow"/>
                <a:ea typeface="Times New Roman CE"/>
              </a:rPr>
              <a:t>Korišćenje indeksa sa više kolona omogućava SQL Serveru da optimizuje pretragu i smanji vreme izvršavanja upita, tako što omogućava brzu navigaciju kroz vrednosti u indeksom.</a:t>
            </a:r>
            <a:endParaRPr b="0" lang="sr-Latn-RS" sz="1600" spc="-1" strike="noStrike">
              <a:latin typeface="Times New Roman"/>
              <a:ea typeface="Times New Roman"/>
            </a:endParaRPr>
          </a:p>
          <a:p>
            <a:pPr marL="457200" indent="-228600" algn="just"/>
            <a:r>
              <a:rPr b="0" lang="sr-Latn-RS" sz="1600" spc="-1" strike="noStrike">
                <a:solidFill>
                  <a:srgbClr val="434343"/>
                </a:solidFill>
                <a:latin typeface="Barlow"/>
                <a:ea typeface="Book Antiqua"/>
              </a:rPr>
              <a:t>ProductID=487 AND PurchaseOrderID  &gt; 1000</a:t>
            </a:r>
            <a:endParaRPr b="0" lang="sr-Latn-RS" sz="1600" spc="-1" strike="noStrike">
              <a:latin typeface="Times New Roman"/>
              <a:ea typeface="Times New Roman"/>
            </a:endParaRPr>
          </a:p>
          <a:p>
            <a:r>
              <a:rPr b="0" lang="sr-Latn-RS" sz="1600" spc="-1" strike="noStrike">
                <a:solidFill>
                  <a:srgbClr val="434343"/>
                </a:solidFill>
                <a:latin typeface="Barlow"/>
                <a:ea typeface="Book Antiqua"/>
              </a:rPr>
              <a:t>LastName=’Abbas’AND FirstName=’Syad’ </a:t>
            </a:r>
            <a:endParaRPr b="0" lang="sr-Latn-RS" sz="1600" spc="-1" strike="noStrike">
              <a:latin typeface="Times New Roman"/>
              <a:ea typeface="Times New Roman"/>
            </a:endParaRPr>
          </a:p>
        </p:txBody>
      </p:sp>
      <p:sp>
        <p:nvSpPr>
          <p:cNvPr id="349"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5262CF80-6347-45C2-B161-BA2C637A758F}"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50"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1"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Načini selekcije indeksa</a:t>
            </a:r>
            <a:endParaRPr b="0" lang="en-US" sz="2400" spc="-1" strike="noStrike">
              <a:latin typeface="Arial"/>
            </a:endParaRPr>
          </a:p>
        </p:txBody>
      </p:sp>
      <p:sp>
        <p:nvSpPr>
          <p:cNvPr id="352" name="CustomShape 2"/>
          <p:cNvSpPr/>
          <p:nvPr/>
        </p:nvSpPr>
        <p:spPr>
          <a:xfrm>
            <a:off x="5257800" y="2057400"/>
            <a:ext cx="6400800" cy="3196800"/>
          </a:xfrm>
          <a:prstGeom prst="rect">
            <a:avLst/>
          </a:prstGeom>
          <a:noFill/>
          <a:ln w="0">
            <a:noFill/>
          </a:ln>
        </p:spPr>
        <p:style>
          <a:lnRef idx="0"/>
          <a:fillRef idx="0"/>
          <a:effectRef idx="0"/>
          <a:fontRef idx="minor"/>
        </p:style>
        <p:txBody>
          <a:bodyPr lIns="90000" rIns="90000" tIns="91440" bIns="91440">
            <a:noAutofit/>
          </a:bodyPr>
          <a:p>
            <a:pPr algn="just"/>
            <a:r>
              <a:rPr b="0" lang="sr-Latn-RS" sz="1600" spc="-1" strike="noStrike">
                <a:solidFill>
                  <a:srgbClr val="434343"/>
                </a:solidFill>
                <a:latin typeface="Barlow"/>
                <a:ea typeface="Times New Roman CE"/>
              </a:rPr>
              <a:t>Situacija kada je pretraga nad indeksom</a:t>
            </a:r>
            <a:endParaRPr b="0" lang="sr-Latn-RS" sz="1600" spc="-1" strike="noStrike">
              <a:latin typeface="Barlow"/>
              <a:ea typeface="Book Antiqua"/>
            </a:endParaRPr>
          </a:p>
          <a:p>
            <a:pPr algn="just"/>
            <a:r>
              <a:rPr b="0" lang="sr-Latn-RS" sz="1600" spc="-1" strike="noStrike">
                <a:solidFill>
                  <a:srgbClr val="434343"/>
                </a:solidFill>
                <a:latin typeface="Barlow"/>
                <a:ea typeface="Times New Roman CE"/>
              </a:rPr>
              <a:t> </a:t>
            </a:r>
            <a:r>
              <a:rPr b="0" lang="sr-Latn-RS" sz="1600" spc="-1" strike="noStrike">
                <a:solidFill>
                  <a:srgbClr val="434343"/>
                </a:solidFill>
                <a:latin typeface="Barlow"/>
                <a:ea typeface="Times New Roman CE"/>
              </a:rPr>
              <a:t>moguća samo po prvo navedenoj koloni,</a:t>
            </a:r>
            <a:endParaRPr b="0" lang="sr-Latn-RS" sz="1600" spc="-1" strike="noStrike">
              <a:latin typeface="Barlow"/>
              <a:ea typeface="Book Antiqua"/>
            </a:endParaRPr>
          </a:p>
          <a:p>
            <a:pPr algn="just"/>
            <a:r>
              <a:rPr b="0" lang="sr-Latn-RS" sz="1600" spc="-1" strike="noStrike">
                <a:solidFill>
                  <a:srgbClr val="434343"/>
                </a:solidFill>
                <a:latin typeface="Barlow"/>
                <a:ea typeface="Times New Roman CE"/>
              </a:rPr>
              <a:t>koloni </a:t>
            </a:r>
            <a:r>
              <a:rPr b="0" lang="sr-Latn-RS" sz="1600" spc="-1" strike="noStrike">
                <a:solidFill>
                  <a:srgbClr val="434343"/>
                </a:solidFill>
                <a:latin typeface="Barlow"/>
                <a:ea typeface="Times New Roman"/>
              </a:rPr>
              <a:t>ProductId</a:t>
            </a:r>
            <a:r>
              <a:rPr b="0" i="1" lang="sr-Latn-RS" sz="1600" spc="-1" strike="noStrike">
                <a:solidFill>
                  <a:srgbClr val="434343"/>
                </a:solidFill>
                <a:latin typeface="Barlow"/>
                <a:ea typeface="Times New Roman"/>
              </a:rPr>
              <a:t> </a:t>
            </a:r>
            <a:r>
              <a:rPr b="0" lang="sr-Latn-RS" sz="1600" spc="-1" strike="noStrike">
                <a:solidFill>
                  <a:srgbClr val="434343"/>
                </a:solidFill>
                <a:latin typeface="Barlow"/>
                <a:ea typeface="Times New Roman"/>
              </a:rPr>
              <a:t>a pretraga po </a:t>
            </a:r>
            <a:endParaRPr b="0" lang="sr-Latn-RS" sz="1600" spc="-1" strike="noStrike">
              <a:latin typeface="Barlow"/>
              <a:ea typeface="Book Antiqua"/>
            </a:endParaRPr>
          </a:p>
          <a:p>
            <a:pPr algn="just"/>
            <a:r>
              <a:rPr b="0" lang="sr-Latn-RS" sz="1600" spc="-1" strike="noStrike">
                <a:solidFill>
                  <a:srgbClr val="434343"/>
                </a:solidFill>
                <a:latin typeface="Barlow"/>
                <a:ea typeface="Times New Roman"/>
              </a:rPr>
              <a:t>PurchaseOrderDetailID</a:t>
            </a:r>
            <a:r>
              <a:rPr b="0" i="1" lang="sr-Latn-RS" sz="1600" spc="-1" strike="noStrike">
                <a:solidFill>
                  <a:srgbClr val="434343"/>
                </a:solidFill>
                <a:latin typeface="Barlow"/>
                <a:ea typeface="Times New Roman"/>
              </a:rPr>
              <a:t> </a:t>
            </a:r>
            <a:r>
              <a:rPr b="0" lang="sr-Latn-RS" sz="1600" spc="-1" strike="noStrike">
                <a:solidFill>
                  <a:srgbClr val="434343"/>
                </a:solidFill>
                <a:latin typeface="Barlow"/>
                <a:ea typeface="Times New Roman CE"/>
              </a:rPr>
              <a:t>koloni nije moguća </a:t>
            </a:r>
            <a:endParaRPr b="0" lang="sr-Latn-RS" sz="1600" spc="-1" strike="noStrike">
              <a:latin typeface="Barlow"/>
              <a:ea typeface="Book Antiqua"/>
            </a:endParaRPr>
          </a:p>
          <a:p>
            <a:pPr algn="just"/>
            <a:r>
              <a:rPr b="0" lang="sr-Latn-RS" sz="1600" spc="-1" strike="noStrike">
                <a:solidFill>
                  <a:srgbClr val="434343"/>
                </a:solidFill>
                <a:latin typeface="Barlow"/>
                <a:ea typeface="Times New Roman CE"/>
              </a:rPr>
              <a:t>budući da se </a:t>
            </a:r>
            <a:r>
              <a:rPr b="0" lang="sr-Latn-RS" sz="1600" spc="-1" strike="noStrike">
                <a:solidFill>
                  <a:srgbClr val="434343"/>
                </a:solidFill>
                <a:latin typeface="Barlow"/>
                <a:ea typeface="Times New Roman"/>
              </a:rPr>
              <a:t>koristi ABS funkcija.</a:t>
            </a:r>
            <a:endParaRPr b="0" lang="sr-Latn-RS" sz="1600" spc="-1" strike="noStrike">
              <a:latin typeface="Barlow"/>
              <a:ea typeface="Book Antiqua"/>
            </a:endParaRPr>
          </a:p>
        </p:txBody>
      </p:sp>
      <p:sp>
        <p:nvSpPr>
          <p:cNvPr id="353"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801CF54E-6B5C-41D6-BE26-0C6CF3B5BFA2}"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54"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pic>
        <p:nvPicPr>
          <p:cNvPr id="355" name="" descr=""/>
          <p:cNvPicPr/>
          <p:nvPr/>
        </p:nvPicPr>
        <p:blipFill>
          <a:blip r:embed="rId2"/>
          <a:stretch/>
        </p:blipFill>
        <p:spPr>
          <a:xfrm>
            <a:off x="1371600" y="1485720"/>
            <a:ext cx="3906000" cy="354348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6"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Pronalazak nedostajućih indeksa</a:t>
            </a:r>
            <a:endParaRPr b="0" lang="en-US" sz="2400" spc="-1" strike="noStrike">
              <a:latin typeface="Arial"/>
            </a:endParaRPr>
          </a:p>
        </p:txBody>
      </p:sp>
      <p:sp>
        <p:nvSpPr>
          <p:cNvPr id="357" name="CustomShape 2"/>
          <p:cNvSpPr/>
          <p:nvPr/>
        </p:nvSpPr>
        <p:spPr>
          <a:xfrm>
            <a:off x="1598400" y="1375200"/>
            <a:ext cx="7543800" cy="3196800"/>
          </a:xfrm>
          <a:prstGeom prst="rect">
            <a:avLst/>
          </a:prstGeom>
          <a:noFill/>
          <a:ln w="0">
            <a:noFill/>
          </a:ln>
        </p:spPr>
        <p:style>
          <a:lnRef idx="0"/>
          <a:fillRef idx="0"/>
          <a:effectRef idx="0"/>
          <a:fontRef idx="minor"/>
        </p:style>
        <p:txBody>
          <a:bodyPr lIns="90000" rIns="90000" tIns="91440" bIns="91440">
            <a:noAutofit/>
          </a:bodyPr>
          <a:p>
            <a:pPr algn="just"/>
            <a:r>
              <a:rPr b="0" lang="sr-Latn-RS" sz="1600" spc="-1" strike="noStrike">
                <a:solidFill>
                  <a:srgbClr val="434343"/>
                </a:solidFill>
                <a:latin typeface="Barlow"/>
                <a:ea typeface="Book Antiqua"/>
              </a:rPr>
              <a:t>SQL Server može identifikovati nedostajuće indekse koji bi poboljšali performanse postojećih upita. Optimizator upita preporučuje indekse na osnovu analize trenutnih upita i njihovih planova izvršenja. Podaci o nedostajućim indeksima se čuvaju u `sys.dm_db_missing_index` dinamičkom prikazu, pružajući korisnicima uvide u to koji indeksi mogu poboljšati performanse. Na taj način, SQL Server pomaže u prepoznavanju i rešavanju mogućih uskih grla u radu sa bazom podataka.</a:t>
            </a:r>
            <a:endParaRPr b="0" lang="sr-Latn-RS" sz="1600" spc="-1" strike="noStrike">
              <a:latin typeface="Barlow"/>
              <a:ea typeface="Book Antiqua"/>
            </a:endParaRPr>
          </a:p>
        </p:txBody>
      </p:sp>
      <p:sp>
        <p:nvSpPr>
          <p:cNvPr id="358"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532F0D06-3177-4280-BBAF-5937B5B1C61D}"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59"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pic>
        <p:nvPicPr>
          <p:cNvPr id="360" name="" descr=""/>
          <p:cNvPicPr/>
          <p:nvPr/>
        </p:nvPicPr>
        <p:blipFill>
          <a:blip r:embed="rId2"/>
          <a:stretch/>
        </p:blipFill>
        <p:spPr>
          <a:xfrm>
            <a:off x="2766240" y="3200400"/>
            <a:ext cx="4548960" cy="1692720"/>
          </a:xfrm>
          <a:prstGeom prst="rect">
            <a:avLst/>
          </a:prstGeom>
          <a:ln w="0">
            <a:noFill/>
          </a:ln>
        </p:spPr>
      </p:pic>
      <p:sp>
        <p:nvSpPr>
          <p:cNvPr id="361" name="CustomShape 5"/>
          <p:cNvSpPr/>
          <p:nvPr/>
        </p:nvSpPr>
        <p:spPr>
          <a:xfrm>
            <a:off x="7315200" y="3200400"/>
            <a:ext cx="640080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Book Antiqua"/>
              </a:rPr>
              <a:t>Kreiranje tabele</a:t>
            </a:r>
            <a:endParaRPr b="0" lang="sr-Latn-RS" sz="1600" spc="-1" strike="noStrike">
              <a:latin typeface="Times New Roman"/>
              <a:ea typeface="Times New Roman"/>
            </a:endParaRPr>
          </a:p>
          <a:p>
            <a:r>
              <a:rPr b="0" lang="sr-Latn-RS" sz="1600" spc="-1" strike="noStrike">
                <a:solidFill>
                  <a:srgbClr val="434343"/>
                </a:solidFill>
                <a:latin typeface="Barlow"/>
                <a:ea typeface="Book Antiqua"/>
              </a:rPr>
              <a:t> </a:t>
            </a:r>
            <a:r>
              <a:rPr b="0" lang="sr-Latn-RS" sz="1200" spc="-1" strike="noStrike">
                <a:solidFill>
                  <a:srgbClr val="434343"/>
                </a:solidFill>
                <a:latin typeface="Barlow"/>
                <a:ea typeface="Times New Roman"/>
              </a:rPr>
              <a:t>dbo.PurchaseOrderDetail</a:t>
            </a:r>
            <a:r>
              <a:rPr b="0" lang="sr-Latn-RS" sz="1600" spc="-1" strike="noStrike">
                <a:solidFill>
                  <a:srgbClr val="434343"/>
                </a:solidFill>
                <a:latin typeface="Barlow"/>
                <a:ea typeface="Book Antiqua"/>
              </a:rPr>
              <a:t> </a:t>
            </a:r>
            <a:endParaRPr b="0" lang="sr-Latn-RS" sz="1600" spc="-1" strike="noStrike">
              <a:latin typeface="Times New Roman"/>
              <a:ea typeface="Times New Roman"/>
            </a:endParaRPr>
          </a:p>
          <a:p>
            <a:r>
              <a:rPr b="0" lang="sr-Latn-RS" sz="1600" spc="-1" strike="noStrike">
                <a:solidFill>
                  <a:srgbClr val="434343"/>
                </a:solidFill>
                <a:latin typeface="Barlow"/>
                <a:ea typeface="Book Antiqua"/>
              </a:rPr>
              <a:t>i izvršavanje upita </a:t>
            </a:r>
            <a:endParaRPr b="0" lang="sr-Latn-RS" sz="1600" spc="-1" strike="noStrike">
              <a:latin typeface="Times New Roman"/>
              <a:ea typeface="Times New Roman"/>
            </a:endParaRPr>
          </a:p>
          <a:p>
            <a:r>
              <a:rPr b="0" lang="sr-Latn-RS" sz="1600" spc="-1" strike="noStrike">
                <a:solidFill>
                  <a:srgbClr val="434343"/>
                </a:solidFill>
                <a:latin typeface="Barlow"/>
                <a:ea typeface="Book Antiqua"/>
              </a:rPr>
              <a:t>nad kreiranom </a:t>
            </a:r>
            <a:endParaRPr b="0" lang="sr-Latn-RS" sz="1600" spc="-1" strike="noStrike">
              <a:latin typeface="Times New Roman"/>
              <a:ea typeface="Times New Roman"/>
            </a:endParaRPr>
          </a:p>
          <a:p>
            <a:r>
              <a:rPr b="0" lang="sr-Latn-RS" sz="1600" spc="-1" strike="noStrike">
                <a:solidFill>
                  <a:srgbClr val="434343"/>
                </a:solidFill>
                <a:latin typeface="Barlow"/>
                <a:ea typeface="Book Antiqua"/>
              </a:rPr>
              <a:t>tabelom</a:t>
            </a:r>
            <a:endParaRPr b="0" lang="sr-Latn-RS" sz="1600" spc="-1" strike="noStrike">
              <a:latin typeface="Times New Roman"/>
              <a:ea typeface="Times New Roman"/>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2"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Pronalazak nedostajućih indeksa</a:t>
            </a:r>
            <a:endParaRPr b="0" lang="en-US" sz="2400" spc="-1" strike="noStrike">
              <a:latin typeface="Arial"/>
            </a:endParaRPr>
          </a:p>
        </p:txBody>
      </p:sp>
      <p:sp>
        <p:nvSpPr>
          <p:cNvPr id="363" name="CustomShape 2"/>
          <p:cNvSpPr/>
          <p:nvPr/>
        </p:nvSpPr>
        <p:spPr>
          <a:xfrm>
            <a:off x="1598400" y="1375200"/>
            <a:ext cx="754380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Times New Roman"/>
              </a:rPr>
              <a:t>	</a:t>
            </a:r>
            <a:r>
              <a:rPr b="0" lang="sr-Latn-RS" sz="1600" spc="-1" strike="noStrike">
                <a:solidFill>
                  <a:srgbClr val="434343"/>
                </a:solidFill>
                <a:latin typeface="Barlow"/>
                <a:ea typeface="Times New Roman"/>
              </a:rPr>
              <a:t>Prikazani upit bi mogao imati koristi od indeksa nad </a:t>
            </a:r>
            <a:r>
              <a:rPr b="0" i="1" lang="sr-Latn-RS" sz="1600" spc="-1" strike="noStrike">
                <a:solidFill>
                  <a:srgbClr val="434343"/>
                </a:solidFill>
                <a:latin typeface="Barlow"/>
                <a:ea typeface="Times New Roman"/>
              </a:rPr>
              <a:t>ProductId </a:t>
            </a:r>
            <a:r>
              <a:rPr b="0" lang="sr-Latn-RS" sz="1600" spc="-1" strike="noStrike">
                <a:solidFill>
                  <a:srgbClr val="434343"/>
                </a:solidFill>
                <a:latin typeface="Barlow"/>
                <a:ea typeface="Times New Roman"/>
              </a:rPr>
              <a:t>i </a:t>
            </a:r>
            <a:r>
              <a:rPr b="0" i="1" lang="sr-Latn-RS" sz="1600" spc="-1" strike="noStrike">
                <a:solidFill>
                  <a:srgbClr val="434343"/>
                </a:solidFill>
                <a:latin typeface="Barlow"/>
                <a:ea typeface="Times New Roman"/>
              </a:rPr>
              <a:t>PurchaseOrderDetailID </a:t>
            </a:r>
            <a:r>
              <a:rPr b="0" lang="sr-Latn-RS" sz="1600" spc="-1" strike="noStrike">
                <a:solidFill>
                  <a:srgbClr val="434343"/>
                </a:solidFill>
                <a:latin typeface="Barlow"/>
                <a:ea typeface="Times New Roman CE"/>
              </a:rPr>
              <a:t>ali SQL Server ne prikazuje nikakve informacije o nedostajućem indeksu. Razlog tome je taj što postoji ograničenje koje se tiče funkcionalnosti nedostajućih indeksa, a to je da funkcionalnost ne</a:t>
            </a:r>
            <a:r>
              <a:rPr b="0" lang="sr-Latn-RS" sz="1600" spc="-1" strike="noStrike">
                <a:solidFill>
                  <a:srgbClr val="434343"/>
                </a:solidFill>
                <a:latin typeface="Barlow"/>
                <a:ea typeface="Times New Roman"/>
              </a:rPr>
              <a:t>ma primenu nad trivijalnim planovima optimizacije. Ukoliko pogledamo XML format plana, polje </a:t>
            </a:r>
            <a:r>
              <a:rPr b="0" i="1" lang="sr-Latn-RS" sz="1600" spc="-1" strike="noStrike">
                <a:solidFill>
                  <a:srgbClr val="434343"/>
                </a:solidFill>
                <a:latin typeface="Barlow"/>
                <a:ea typeface="Times New Roman"/>
              </a:rPr>
              <a:t>StatementOptmLevel </a:t>
            </a:r>
            <a:r>
              <a:rPr b="0" lang="sr-Latn-RS" sz="1600" spc="-1" strike="noStrike">
                <a:solidFill>
                  <a:srgbClr val="434343"/>
                </a:solidFill>
                <a:latin typeface="Barlow"/>
                <a:ea typeface="Times New Roman"/>
              </a:rPr>
              <a:t>ima vrednost TRIVIAL.</a:t>
            </a:r>
            <a:endParaRPr b="0" lang="sr-Latn-RS" sz="1600" spc="-1" strike="noStrike">
              <a:latin typeface="Barlow"/>
              <a:ea typeface="Book Antiqua"/>
            </a:endParaRPr>
          </a:p>
        </p:txBody>
      </p:sp>
      <p:sp>
        <p:nvSpPr>
          <p:cNvPr id="364"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DF5DA5FC-E11B-411E-90AB-CCF60F16E49C}"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65"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
        <p:nvSpPr>
          <p:cNvPr id="366" name="CustomShape 5"/>
          <p:cNvSpPr/>
          <p:nvPr/>
        </p:nvSpPr>
        <p:spPr>
          <a:xfrm>
            <a:off x="7315200" y="3200400"/>
            <a:ext cx="6400800" cy="3196800"/>
          </a:xfrm>
          <a:prstGeom prst="rect">
            <a:avLst/>
          </a:prstGeom>
          <a:noFill/>
          <a:ln w="0">
            <a:noFill/>
          </a:ln>
        </p:spPr>
        <p:style>
          <a:lnRef idx="0"/>
          <a:fillRef idx="0"/>
          <a:effectRef idx="0"/>
          <a:fontRef idx="minor"/>
        </p:style>
        <p:txBody>
          <a:bodyPr lIns="90000" rIns="90000" tIns="91440" bIns="91440">
            <a:noAutofit/>
          </a:bodyPr>
          <a:p>
            <a:r>
              <a:rPr b="0" lang="sr-Latn-RS" sz="1200" spc="-1" strike="noStrike">
                <a:solidFill>
                  <a:srgbClr val="434343"/>
                </a:solidFill>
                <a:latin typeface="Times New Roman"/>
                <a:ea typeface="Times New Roman"/>
              </a:rPr>
              <a:t>Prikaz dela XML plana</a:t>
            </a:r>
            <a:endParaRPr b="0" lang="sr-Latn-RS" sz="1200" spc="-1" strike="noStrike">
              <a:latin typeface="Times New Roman"/>
              <a:ea typeface="Times New Roman"/>
            </a:endParaRPr>
          </a:p>
          <a:p>
            <a:r>
              <a:rPr b="0" lang="sr-Latn-RS" sz="1200" spc="-1" strike="noStrike">
                <a:solidFill>
                  <a:srgbClr val="434343"/>
                </a:solidFill>
                <a:latin typeface="Times New Roman"/>
                <a:ea typeface="Times New Roman"/>
              </a:rPr>
              <a:t> </a:t>
            </a:r>
            <a:r>
              <a:rPr b="0" lang="sr-Latn-RS" sz="1200" spc="-1" strike="noStrike">
                <a:solidFill>
                  <a:srgbClr val="434343"/>
                </a:solidFill>
                <a:latin typeface="Times New Roman"/>
                <a:ea typeface="Times New Roman"/>
              </a:rPr>
              <a:t>izvršenja upita </a:t>
            </a:r>
            <a:endParaRPr b="0" lang="sr-Latn-RS" sz="1200" spc="-1" strike="noStrike">
              <a:latin typeface="Times New Roman"/>
              <a:ea typeface="Times New Roman"/>
            </a:endParaRPr>
          </a:p>
        </p:txBody>
      </p:sp>
      <p:pic>
        <p:nvPicPr>
          <p:cNvPr id="367" name="" descr=""/>
          <p:cNvPicPr/>
          <p:nvPr/>
        </p:nvPicPr>
        <p:blipFill>
          <a:blip r:embed="rId2"/>
          <a:stretch/>
        </p:blipFill>
        <p:spPr>
          <a:xfrm>
            <a:off x="1494000" y="3459960"/>
            <a:ext cx="5821200" cy="88344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8"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Pronalazak nedostajućih indeksa</a:t>
            </a:r>
            <a:endParaRPr b="0" lang="en-US" sz="2400" spc="-1" strike="noStrike">
              <a:latin typeface="Arial"/>
            </a:endParaRPr>
          </a:p>
        </p:txBody>
      </p:sp>
      <p:sp>
        <p:nvSpPr>
          <p:cNvPr id="369" name="CustomShape 2"/>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C426D3C2-5B2E-4038-B258-4939F8C22F3B}"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70" name="CustomShape 3"/>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
        <p:nvSpPr>
          <p:cNvPr id="371" name="CustomShape 4"/>
          <p:cNvSpPr/>
          <p:nvPr/>
        </p:nvSpPr>
        <p:spPr>
          <a:xfrm>
            <a:off x="7685280" y="2971800"/>
            <a:ext cx="1458720" cy="1828800"/>
          </a:xfrm>
          <a:prstGeom prst="rect">
            <a:avLst/>
          </a:prstGeom>
          <a:noFill/>
          <a:ln w="0">
            <a:noFill/>
          </a:ln>
        </p:spPr>
        <p:style>
          <a:lnRef idx="0"/>
          <a:fillRef idx="0"/>
          <a:effectRef idx="0"/>
          <a:fontRef idx="minor"/>
        </p:style>
        <p:txBody>
          <a:bodyPr lIns="90000" rIns="90000" tIns="91440" bIns="91440">
            <a:noAutofit/>
          </a:bodyPr>
          <a:p>
            <a:pPr algn="ctr"/>
            <a:r>
              <a:rPr b="0" lang="sr-Latn-RS" sz="1200" spc="-1" strike="noStrike">
                <a:solidFill>
                  <a:srgbClr val="434343"/>
                </a:solidFill>
                <a:latin typeface="Times New Roman"/>
                <a:ea typeface="Times New Roman"/>
              </a:rPr>
              <a:t>Prikaz informacija o nedostajućem indeksu za prikazani upit</a:t>
            </a:r>
            <a:endParaRPr b="0" lang="sr-Latn-RS" sz="1200" spc="-1" strike="noStrike">
              <a:latin typeface="Times New Roman CE"/>
              <a:ea typeface="Times New Roman CE"/>
            </a:endParaRPr>
          </a:p>
        </p:txBody>
      </p:sp>
      <p:pic>
        <p:nvPicPr>
          <p:cNvPr id="372" name="" descr=""/>
          <p:cNvPicPr/>
          <p:nvPr/>
        </p:nvPicPr>
        <p:blipFill>
          <a:blip r:embed="rId2"/>
          <a:stretch/>
        </p:blipFill>
        <p:spPr>
          <a:xfrm>
            <a:off x="1684440" y="1371600"/>
            <a:ext cx="6545160" cy="1523520"/>
          </a:xfrm>
          <a:prstGeom prst="rect">
            <a:avLst/>
          </a:prstGeom>
          <a:ln w="0">
            <a:noFill/>
          </a:ln>
        </p:spPr>
      </p:pic>
      <p:pic>
        <p:nvPicPr>
          <p:cNvPr id="373" name="" descr=""/>
          <p:cNvPicPr/>
          <p:nvPr/>
        </p:nvPicPr>
        <p:blipFill>
          <a:blip r:embed="rId3"/>
          <a:stretch/>
        </p:blipFill>
        <p:spPr>
          <a:xfrm>
            <a:off x="1635480" y="2987280"/>
            <a:ext cx="6049800" cy="15847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8"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Optimizator upita</a:t>
            </a:r>
            <a:endParaRPr b="0" lang="en-US" sz="2400" spc="-1" strike="noStrike">
              <a:latin typeface="Arial"/>
            </a:endParaRPr>
          </a:p>
        </p:txBody>
      </p:sp>
      <p:sp>
        <p:nvSpPr>
          <p:cNvPr id="149" name="CustomShape 2"/>
          <p:cNvSpPr/>
          <p:nvPr/>
        </p:nvSpPr>
        <p:spPr>
          <a:xfrm>
            <a:off x="1560240" y="1828800"/>
            <a:ext cx="7126560" cy="319680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endParaRPr b="0" lang="en-US" sz="1600" spc="-1" strike="noStrike">
              <a:latin typeface="Arial"/>
            </a:endParaRPr>
          </a:p>
          <a:p>
            <a:pPr>
              <a:lnSpc>
                <a:spcPct val="100000"/>
              </a:lnSpc>
              <a:spcBef>
                <a:spcPts val="601"/>
              </a:spcBef>
              <a:tabLst>
                <a:tab algn="l" pos="0"/>
              </a:tabLst>
            </a:pPr>
            <a:r>
              <a:rPr b="0" lang="en" sz="1600" spc="-1" strike="noStrike">
                <a:solidFill>
                  <a:srgbClr val="434343"/>
                </a:solidFill>
                <a:latin typeface="Barlow"/>
                <a:ea typeface="Barlow"/>
              </a:rPr>
              <a:t>SQL Server se sastoji od dve glavne komponente: sistema za skladištenje podataka i procesora upita. Sistem za skladištenje podataka upravlja premeštanjem podataka između diska i memorije, sa ciljem optimizacije konkurentnosti i očuvanja integriteta podataka. Procesor upita, s druge strane, odgovoran je za obradu svih upita koji se šalju na SQL Server. On analizira upite kako bi odabrao najefikasniji plan izvršenja, implementira taj plan i vraća rezultate korisnicima.</a:t>
            </a:r>
            <a:endParaRPr b="0" lang="en-US" sz="1600" spc="-1" strike="noStrike">
              <a:latin typeface="Arial"/>
            </a:endParaRPr>
          </a:p>
        </p:txBody>
      </p:sp>
      <p:sp>
        <p:nvSpPr>
          <p:cNvPr id="150"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2628BC4F-9CBB-4B56-B573-45576AE4246B}"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151"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4"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Pronalazak nekorišćenih indeksa</a:t>
            </a:r>
            <a:endParaRPr b="0" lang="en-US" sz="2400" spc="-1" strike="noStrike">
              <a:latin typeface="Arial"/>
            </a:endParaRPr>
          </a:p>
        </p:txBody>
      </p:sp>
      <p:sp>
        <p:nvSpPr>
          <p:cNvPr id="375" name="CustomShape 2"/>
          <p:cNvSpPr/>
          <p:nvPr/>
        </p:nvSpPr>
        <p:spPr>
          <a:xfrm>
            <a:off x="1598400" y="1375200"/>
            <a:ext cx="754380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Book Antiqua"/>
              </a:rPr>
              <a:t>Indeksi značajno ubrzavaju SELECT upite u SQL Serveru, ali mogu usporiti operacije ažuriranja podataka, poput INSERT, UPDATE, i DELETE. Ovi zahtevi zahtevaju ažuriranje indeksa, što produžava trajanje transakcija i može dovesti do zaključavanja i blokiranja. Uz to, suvišni indeksi zauzimaju prostor na disku, posebno u velikim bazama podataka. </a:t>
            </a:r>
            <a:endParaRPr b="0" lang="sr-Latn-RS" sz="1600" spc="-1" strike="noStrike">
              <a:latin typeface="Barlow"/>
              <a:ea typeface="Book Antiqua"/>
            </a:endParaRPr>
          </a:p>
          <a:p>
            <a:endParaRPr b="0" lang="sr-Latn-RS" sz="1600" spc="-1" strike="noStrike">
              <a:latin typeface="Barlow"/>
              <a:ea typeface="Book Antiqua"/>
            </a:endParaRPr>
          </a:p>
          <a:p>
            <a:r>
              <a:rPr b="0" lang="sr-Latn-RS" sz="1600" spc="-1" strike="noStrike">
                <a:solidFill>
                  <a:srgbClr val="434343"/>
                </a:solidFill>
                <a:latin typeface="Barlow"/>
                <a:ea typeface="Book Antiqua"/>
              </a:rPr>
              <a:t>Važno je dodavati samo neophodne indekse i redovno prepoznati neiskorišćene kako bi se uklonili. SQL Server koristi prikaz `sys.dm_db_index_usage_stats` za praćenje upotrebe indeksa, beležeći pretraživanja, skeniranja i ažuriranja. Podaci u ovom prikazu se brišu nakon ponovnog pokretanja SQL Servera, što znači da pružaju sliku trenutne upotrebe i pomažu u identifikaciji suvišnih indeksa.</a:t>
            </a:r>
            <a:endParaRPr b="0" lang="sr-Latn-RS" sz="1600" spc="-1" strike="noStrike">
              <a:latin typeface="Barlow"/>
              <a:ea typeface="Book Antiqua"/>
            </a:endParaRPr>
          </a:p>
        </p:txBody>
      </p:sp>
      <p:sp>
        <p:nvSpPr>
          <p:cNvPr id="376"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5EFE40FC-303E-4CE6-ABD6-811A1BEEC493}"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77"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
        <p:nvSpPr>
          <p:cNvPr id="378" name="CustomShape 5"/>
          <p:cNvSpPr/>
          <p:nvPr/>
        </p:nvSpPr>
        <p:spPr>
          <a:xfrm>
            <a:off x="7315200" y="3200400"/>
            <a:ext cx="6400800" cy="31968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9"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Pronalazak nekorišćenih indeksa</a:t>
            </a:r>
            <a:endParaRPr b="0" lang="en-US" sz="2400" spc="-1" strike="noStrike">
              <a:latin typeface="Arial"/>
            </a:endParaRPr>
          </a:p>
        </p:txBody>
      </p:sp>
      <p:sp>
        <p:nvSpPr>
          <p:cNvPr id="380" name="CustomShape 2"/>
          <p:cNvSpPr/>
          <p:nvPr/>
        </p:nvSpPr>
        <p:spPr>
          <a:xfrm>
            <a:off x="1598400" y="1375200"/>
            <a:ext cx="7543800" cy="3196800"/>
          </a:xfrm>
          <a:prstGeom prst="rect">
            <a:avLst/>
          </a:prstGeom>
          <a:noFill/>
          <a:ln w="0">
            <a:noFill/>
          </a:ln>
        </p:spPr>
        <p:style>
          <a:lnRef idx="0"/>
          <a:fillRef idx="0"/>
          <a:effectRef idx="0"/>
          <a:fontRef idx="minor"/>
        </p:style>
      </p:sp>
      <p:sp>
        <p:nvSpPr>
          <p:cNvPr id="381"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C460687C-DC2F-4E4A-943D-C27FC5E32393}"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82"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
        <p:nvSpPr>
          <p:cNvPr id="383" name="CustomShape 5"/>
          <p:cNvSpPr/>
          <p:nvPr/>
        </p:nvSpPr>
        <p:spPr>
          <a:xfrm>
            <a:off x="7315200" y="3200400"/>
            <a:ext cx="6400800" cy="3196800"/>
          </a:xfrm>
          <a:prstGeom prst="rect">
            <a:avLst/>
          </a:prstGeom>
          <a:noFill/>
          <a:ln w="0">
            <a:noFill/>
          </a:ln>
        </p:spPr>
        <p:style>
          <a:lnRef idx="0"/>
          <a:fillRef idx="0"/>
          <a:effectRef idx="0"/>
          <a:fontRef idx="minor"/>
        </p:style>
      </p:sp>
      <p:pic>
        <p:nvPicPr>
          <p:cNvPr id="384" name="" descr=""/>
          <p:cNvPicPr/>
          <p:nvPr/>
        </p:nvPicPr>
        <p:blipFill>
          <a:blip r:embed="rId2"/>
          <a:stretch/>
        </p:blipFill>
        <p:spPr>
          <a:xfrm>
            <a:off x="1600200" y="1375200"/>
            <a:ext cx="5615640" cy="3489480"/>
          </a:xfrm>
          <a:prstGeom prst="rect">
            <a:avLst/>
          </a:prstGeom>
          <a:ln w="0">
            <a:noFill/>
          </a:ln>
        </p:spPr>
      </p:pic>
      <p:sp>
        <p:nvSpPr>
          <p:cNvPr id="385" name="CustomShape 6"/>
          <p:cNvSpPr/>
          <p:nvPr/>
        </p:nvSpPr>
        <p:spPr>
          <a:xfrm>
            <a:off x="7315200" y="3200400"/>
            <a:ext cx="6400800" cy="3196800"/>
          </a:xfrm>
          <a:prstGeom prst="rect">
            <a:avLst/>
          </a:prstGeom>
          <a:noFill/>
          <a:ln w="0">
            <a:noFill/>
          </a:ln>
        </p:spPr>
        <p:style>
          <a:lnRef idx="0"/>
          <a:fillRef idx="0"/>
          <a:effectRef idx="0"/>
          <a:fontRef idx="minor"/>
        </p:style>
        <p:txBody>
          <a:bodyPr lIns="90000" rIns="90000" tIns="91440" bIns="91440">
            <a:noAutofit/>
          </a:bodyPr>
          <a:p>
            <a:r>
              <a:rPr b="0" lang="sr-Latn-RS" sz="1200" spc="-1" strike="noStrike">
                <a:solidFill>
                  <a:srgbClr val="434343"/>
                </a:solidFill>
                <a:latin typeface="Times New Roman"/>
                <a:ea typeface="Times New Roman"/>
              </a:rPr>
              <a:t>Upit za pronalaženje</a:t>
            </a:r>
            <a:br/>
            <a:r>
              <a:rPr b="0" lang="sr-Latn-RS" sz="1200" spc="-1" strike="noStrike">
                <a:solidFill>
                  <a:srgbClr val="434343"/>
                </a:solidFill>
                <a:latin typeface="Times New Roman"/>
                <a:ea typeface="Times New Roman"/>
              </a:rPr>
              <a:t>indeksa koji se ne koriste </a:t>
            </a:r>
            <a:endParaRPr b="0" lang="sr-Latn-RS" sz="1200" spc="-1" strike="noStrike">
              <a:latin typeface="Times New Roman"/>
              <a:ea typeface="Times New Roman"/>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86"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Uklanjanje nekorišćenih indeksa</a:t>
            </a:r>
            <a:endParaRPr b="0" lang="en-US" sz="2400" spc="-1" strike="noStrike">
              <a:latin typeface="Arial"/>
            </a:endParaRPr>
          </a:p>
        </p:txBody>
      </p:sp>
      <p:sp>
        <p:nvSpPr>
          <p:cNvPr id="387" name="CustomShape 2"/>
          <p:cNvSpPr/>
          <p:nvPr/>
        </p:nvSpPr>
        <p:spPr>
          <a:xfrm>
            <a:off x="1598400" y="1375200"/>
            <a:ext cx="754380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Book Antiqua"/>
              </a:rPr>
              <a:t>Prilikom odlučivanja o uklanjanju neiskorišćenih indeksa, ključno je uzeti u obzir nekoliko faktora. Prvo, korišćenje indeksa može se analizirati putem sys.dm_db_index_usage_stats; niska ili nulta vrednost za pretraživanja i skeniranja može ukazivati na to da je indeks suvišan. Takođe, važno je proceniti učinak na performanse; ako uklanjanje indeksa ne utiče na brzinu izvršenja upita, može se smatrati nepotrebnim. Neiskorišćeni indeksi povećavaju troškove održavanja, pa bi ih trebalo ukloniti ako ne donose koristi. Treba razmotriti istorijske podatke i potencijalne buduće promene u obrascima upita. Konačno, uticaj na aplikaciju ili sistem može biti važan. Ako se očekuje ponovno korišćenje indeksa, može biti korisno sačuvati ga.</a:t>
            </a:r>
            <a:endParaRPr b="0" lang="sr-Latn-RS" sz="1600" spc="-1" strike="noStrike">
              <a:latin typeface="Barlow"/>
              <a:ea typeface="Book Antiqua"/>
            </a:endParaRPr>
          </a:p>
        </p:txBody>
      </p:sp>
      <p:sp>
        <p:nvSpPr>
          <p:cNvPr id="388"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9A6AD559-0529-4C2C-813D-A0AB1F13601F}"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89"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
        <p:nvSpPr>
          <p:cNvPr id="390" name="CustomShape 5"/>
          <p:cNvSpPr/>
          <p:nvPr/>
        </p:nvSpPr>
        <p:spPr>
          <a:xfrm>
            <a:off x="7315200" y="3200400"/>
            <a:ext cx="6400800" cy="31968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91"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Materijalizovani pogledi</a:t>
            </a:r>
            <a:endParaRPr b="0" lang="en-US" sz="2400" spc="-1" strike="noStrike">
              <a:latin typeface="Arial"/>
            </a:endParaRPr>
          </a:p>
        </p:txBody>
      </p:sp>
      <p:sp>
        <p:nvSpPr>
          <p:cNvPr id="392" name="CustomShape 2"/>
          <p:cNvSpPr/>
          <p:nvPr/>
        </p:nvSpPr>
        <p:spPr>
          <a:xfrm>
            <a:off x="1598400" y="1375200"/>
            <a:ext cx="754380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Book Antiqua"/>
              </a:rPr>
              <a:t>Materijalizovani pogledi u SQL bazama podataka služe za skladištenje rezultata upita u fizičkom obliku, što može značajno unaprediti performanse sistema. Materijalizovani pogledi zadržavaju rezultate upita, omogućavajući brži pristup podacima. Ovaj mehanizam funkcioniše slično kao tabele, ali koristi unapred definisane rezultate upita.Prilikom kreiranja materijalizovanog pogleda, rezultati upita se popunjavaju i mogu se osvežavati automatski ili manuelno. Održavanje ovih podataka može se obavljati periodičnim osvežavanjem kako bi bili u skladu sa promenama u izvornim tabelama. Time se značajno smanjuje vreme potrebno za izvršavanje složenih upita, posebno onih koji uključuju velike količine podataka i kompleksne operacije poput spajanja i agregacija. Iako donose mnoge koristi, materijalizovani pogledi zahtevaju dodatni prostor za skladištenje, što može biti značajno kod velikih i kompleksnih upita.Stoga je implementacija materijalizovanih pogleda najbolje rešenje u scenarijima gde su česti i složeni upiti neizbežni, kao u analitičkim bazama podataka i sistemima za izveštavanje, gde je brzi pristup unapred pripremljenim rezultatima od velike važnosti.</a:t>
            </a:r>
            <a:endParaRPr b="0" lang="sr-Latn-RS" sz="1600" spc="-1" strike="noStrike">
              <a:latin typeface="Barlow"/>
              <a:ea typeface="Book Antiqua"/>
            </a:endParaRPr>
          </a:p>
        </p:txBody>
      </p:sp>
      <p:sp>
        <p:nvSpPr>
          <p:cNvPr id="393"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DBDD781A-45B2-4700-9377-BACDF24B4CD1}"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94"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
        <p:nvSpPr>
          <p:cNvPr id="395" name="CustomShape 5"/>
          <p:cNvSpPr/>
          <p:nvPr/>
        </p:nvSpPr>
        <p:spPr>
          <a:xfrm>
            <a:off x="7315200" y="3200400"/>
            <a:ext cx="6400800" cy="31968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96"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Pronalazak nekorišćenih indeksa</a:t>
            </a:r>
            <a:endParaRPr b="0" lang="en-US" sz="2400" spc="-1" strike="noStrike">
              <a:latin typeface="Arial"/>
            </a:endParaRPr>
          </a:p>
        </p:txBody>
      </p:sp>
      <p:sp>
        <p:nvSpPr>
          <p:cNvPr id="397" name="CustomShape 2"/>
          <p:cNvSpPr/>
          <p:nvPr/>
        </p:nvSpPr>
        <p:spPr>
          <a:xfrm>
            <a:off x="1598400" y="1375200"/>
            <a:ext cx="7543800" cy="3196800"/>
          </a:xfrm>
          <a:prstGeom prst="rect">
            <a:avLst/>
          </a:prstGeom>
          <a:noFill/>
          <a:ln w="0">
            <a:noFill/>
          </a:ln>
        </p:spPr>
        <p:style>
          <a:lnRef idx="0"/>
          <a:fillRef idx="0"/>
          <a:effectRef idx="0"/>
          <a:fontRef idx="minor"/>
        </p:style>
      </p:sp>
      <p:sp>
        <p:nvSpPr>
          <p:cNvPr id="398"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3A6518F6-9BC9-477E-BC6A-2A8B7A3E601E}"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399"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
        <p:nvSpPr>
          <p:cNvPr id="400" name="CustomShape 5"/>
          <p:cNvSpPr/>
          <p:nvPr/>
        </p:nvSpPr>
        <p:spPr>
          <a:xfrm>
            <a:off x="7315200" y="3200400"/>
            <a:ext cx="6400800" cy="3196800"/>
          </a:xfrm>
          <a:prstGeom prst="rect">
            <a:avLst/>
          </a:prstGeom>
          <a:noFill/>
          <a:ln w="0">
            <a:noFill/>
          </a:ln>
        </p:spPr>
        <p:style>
          <a:lnRef idx="0"/>
          <a:fillRef idx="0"/>
          <a:effectRef idx="0"/>
          <a:fontRef idx="minor"/>
        </p:style>
      </p:sp>
      <p:sp>
        <p:nvSpPr>
          <p:cNvPr id="401" name="CustomShape 6"/>
          <p:cNvSpPr/>
          <p:nvPr/>
        </p:nvSpPr>
        <p:spPr>
          <a:xfrm>
            <a:off x="3429000" y="4114800"/>
            <a:ext cx="6400800" cy="3196800"/>
          </a:xfrm>
          <a:prstGeom prst="rect">
            <a:avLst/>
          </a:prstGeom>
          <a:noFill/>
          <a:ln w="0">
            <a:noFill/>
          </a:ln>
        </p:spPr>
        <p:style>
          <a:lnRef idx="0"/>
          <a:fillRef idx="0"/>
          <a:effectRef idx="0"/>
          <a:fontRef idx="minor"/>
        </p:style>
        <p:txBody>
          <a:bodyPr lIns="90000" rIns="90000" tIns="91440" bIns="91440">
            <a:noAutofit/>
          </a:bodyPr>
          <a:p>
            <a:r>
              <a:rPr b="0" lang="sr-Latn-RS" sz="1200" spc="-1" strike="noStrike">
                <a:solidFill>
                  <a:srgbClr val="434343"/>
                </a:solidFill>
                <a:latin typeface="Times New Roman"/>
                <a:ea typeface="Times New Roman"/>
              </a:rPr>
              <a:t>Način kreiranja materijalizovanog pogleda</a:t>
            </a:r>
            <a:endParaRPr b="0" lang="sr-Latn-RS" sz="1200" spc="-1" strike="noStrike">
              <a:latin typeface="Times New Roman"/>
              <a:ea typeface="Times New Roman"/>
            </a:endParaRPr>
          </a:p>
        </p:txBody>
      </p:sp>
      <p:pic>
        <p:nvPicPr>
          <p:cNvPr id="402" name="" descr=""/>
          <p:cNvPicPr/>
          <p:nvPr/>
        </p:nvPicPr>
        <p:blipFill>
          <a:blip r:embed="rId2"/>
          <a:stretch/>
        </p:blipFill>
        <p:spPr>
          <a:xfrm>
            <a:off x="2057400" y="1463400"/>
            <a:ext cx="5562360" cy="196560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03"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Materijalizovani pogledi</a:t>
            </a:r>
            <a:endParaRPr b="0" lang="en-US" sz="2400" spc="-1" strike="noStrike">
              <a:latin typeface="Arial"/>
            </a:endParaRPr>
          </a:p>
        </p:txBody>
      </p:sp>
      <p:sp>
        <p:nvSpPr>
          <p:cNvPr id="404" name="CustomShape 2"/>
          <p:cNvSpPr/>
          <p:nvPr/>
        </p:nvSpPr>
        <p:spPr>
          <a:xfrm>
            <a:off x="1598400" y="1375200"/>
            <a:ext cx="754380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Times New Roman"/>
              </a:rPr>
              <a:t>U</a:t>
            </a:r>
            <a:r>
              <a:rPr b="0" lang="sr-Latn-RS" sz="1600" spc="-1" strike="noStrike">
                <a:solidFill>
                  <a:srgbClr val="434343"/>
                </a:solidFill>
                <a:latin typeface="Barlow"/>
                <a:ea typeface="Times New Roman CE"/>
              </a:rPr>
              <a:t> okviru MS SQL Server baze podataka, materijalizovani pogledi se nazivaju indeksirani pogledi. Da bi bilo moguće kreirati indeksirani pogled, potrebno je:</a:t>
            </a:r>
            <a:endParaRPr b="0" lang="sr-Latn-RS" sz="1600" spc="-1" strike="noStrike">
              <a:latin typeface="Barlow"/>
              <a:ea typeface="Book Antiqua"/>
            </a:endParaRPr>
          </a:p>
          <a:p>
            <a:r>
              <a:rPr b="0" lang="sr-Latn-RS" sz="1600" spc="-1" strike="noStrike">
                <a:solidFill>
                  <a:srgbClr val="434343"/>
                </a:solidFill>
                <a:latin typeface="Barlow"/>
                <a:ea typeface="Book Antiqua"/>
              </a:rPr>
              <a:t>Kreirati regularni pogled</a:t>
            </a:r>
            <a:endParaRPr b="0" lang="sr-Latn-RS" sz="1600" spc="-1" strike="noStrike">
              <a:latin typeface="Barlow"/>
              <a:ea typeface="Times New Roman"/>
            </a:endParaRPr>
          </a:p>
          <a:p>
            <a:r>
              <a:rPr b="0" lang="sr-Latn-RS" sz="1600" spc="-1" strike="noStrike">
                <a:solidFill>
                  <a:srgbClr val="434343"/>
                </a:solidFill>
                <a:latin typeface="Barlow"/>
                <a:ea typeface="Book Antiqua"/>
              </a:rPr>
              <a:t>Kreirati klasterizovani indeks nad tim pogledom.</a:t>
            </a:r>
            <a:r>
              <a:rPr b="0" lang="sr-Latn-RS" sz="1600" spc="-1" strike="noStrike">
                <a:solidFill>
                  <a:srgbClr val="434343"/>
                </a:solidFill>
                <a:latin typeface="Barlow"/>
                <a:ea typeface="Times New Roman"/>
              </a:rPr>
              <a:t> Najpre je izvršeno kreiranje pogleda izdvajanjem podataka kao što su </a:t>
            </a:r>
            <a:r>
              <a:rPr b="0" i="1" lang="sr-Latn-RS" sz="1600" spc="-1" strike="noStrike">
                <a:solidFill>
                  <a:srgbClr val="434343"/>
                </a:solidFill>
                <a:latin typeface="Barlow"/>
                <a:ea typeface="Times New Roman"/>
              </a:rPr>
              <a:t>BusinessEntityID, FirstName, LastName </a:t>
            </a:r>
            <a:r>
              <a:rPr b="0" lang="sr-Latn-RS" sz="1600" spc="-1" strike="noStrike">
                <a:solidFill>
                  <a:srgbClr val="434343"/>
                </a:solidFill>
                <a:latin typeface="Barlow"/>
                <a:ea typeface="Times New Roman"/>
              </a:rPr>
              <a:t>i suma ukupnog duga, </a:t>
            </a:r>
            <a:r>
              <a:rPr b="0" i="1" lang="sr-Latn-RS" sz="1600" spc="-1" strike="noStrike">
                <a:solidFill>
                  <a:srgbClr val="434343"/>
                </a:solidFill>
                <a:latin typeface="Barlow"/>
                <a:ea typeface="Times New Roman"/>
              </a:rPr>
              <a:t>TotalDue. </a:t>
            </a:r>
            <a:r>
              <a:rPr b="0" lang="sr-Latn-RS" sz="1600" spc="-1" strike="noStrike">
                <a:solidFill>
                  <a:srgbClr val="434343"/>
                </a:solidFill>
                <a:latin typeface="Barlow"/>
                <a:ea typeface="Times New Roman"/>
              </a:rPr>
              <a:t>Nakon toga izvršeno je kreiranje klasterizovanog indeksa nad kolonom </a:t>
            </a:r>
            <a:r>
              <a:rPr b="0" i="1" lang="sr-Latn-RS" sz="1600" spc="-1" strike="noStrike">
                <a:solidFill>
                  <a:srgbClr val="434343"/>
                </a:solidFill>
                <a:latin typeface="Barlow"/>
                <a:ea typeface="Times New Roman"/>
              </a:rPr>
              <a:t>BusinessEntityID. </a:t>
            </a:r>
            <a:r>
              <a:rPr b="0" lang="sr-Latn-RS" sz="1600" spc="-1" strike="noStrike">
                <a:solidFill>
                  <a:srgbClr val="434343"/>
                </a:solidFill>
                <a:latin typeface="Barlow"/>
                <a:ea typeface="Times New Roman CE"/>
              </a:rPr>
              <a:t>Navedeni pogled se koristi za prikaz ukupne sume određenog naloga za prodaju, zajedno sa osnovnim informacijama o kupcu.</a:t>
            </a:r>
            <a:endParaRPr b="0" lang="sr-Latn-RS" sz="1600" spc="-1" strike="noStrike">
              <a:latin typeface="Barlow"/>
              <a:ea typeface="Times New Roman"/>
            </a:endParaRPr>
          </a:p>
        </p:txBody>
      </p:sp>
      <p:sp>
        <p:nvSpPr>
          <p:cNvPr id="405"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22839945-0E6C-4C39-9716-2399644D7DCC}"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406"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
        <p:nvSpPr>
          <p:cNvPr id="407" name="CustomShape 5"/>
          <p:cNvSpPr/>
          <p:nvPr/>
        </p:nvSpPr>
        <p:spPr>
          <a:xfrm>
            <a:off x="7315200" y="3200400"/>
            <a:ext cx="6400800" cy="31968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08"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Pronalazak nekorišćenih indeksa</a:t>
            </a:r>
            <a:endParaRPr b="0" lang="en-US" sz="2400" spc="-1" strike="noStrike">
              <a:latin typeface="Arial"/>
            </a:endParaRPr>
          </a:p>
        </p:txBody>
      </p:sp>
      <p:sp>
        <p:nvSpPr>
          <p:cNvPr id="409" name="CustomShape 2"/>
          <p:cNvSpPr/>
          <p:nvPr/>
        </p:nvSpPr>
        <p:spPr>
          <a:xfrm>
            <a:off x="1598400" y="1375200"/>
            <a:ext cx="7543800" cy="3196800"/>
          </a:xfrm>
          <a:prstGeom prst="rect">
            <a:avLst/>
          </a:prstGeom>
          <a:noFill/>
          <a:ln w="0">
            <a:noFill/>
          </a:ln>
        </p:spPr>
        <p:style>
          <a:lnRef idx="0"/>
          <a:fillRef idx="0"/>
          <a:effectRef idx="0"/>
          <a:fontRef idx="minor"/>
        </p:style>
      </p:sp>
      <p:sp>
        <p:nvSpPr>
          <p:cNvPr id="410"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D5283B4B-7AC7-4A9E-B74A-43F4817F7765}"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411"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
        <p:nvSpPr>
          <p:cNvPr id="412" name="CustomShape 5"/>
          <p:cNvSpPr/>
          <p:nvPr/>
        </p:nvSpPr>
        <p:spPr>
          <a:xfrm>
            <a:off x="7315200" y="3200400"/>
            <a:ext cx="6400800" cy="3196800"/>
          </a:xfrm>
          <a:prstGeom prst="rect">
            <a:avLst/>
          </a:prstGeom>
          <a:noFill/>
          <a:ln w="0">
            <a:noFill/>
          </a:ln>
        </p:spPr>
        <p:style>
          <a:lnRef idx="0"/>
          <a:fillRef idx="0"/>
          <a:effectRef idx="0"/>
          <a:fontRef idx="minor"/>
        </p:style>
      </p:sp>
      <p:sp>
        <p:nvSpPr>
          <p:cNvPr id="413" name="CustomShape 6"/>
          <p:cNvSpPr/>
          <p:nvPr/>
        </p:nvSpPr>
        <p:spPr>
          <a:xfrm>
            <a:off x="7315200" y="3200400"/>
            <a:ext cx="6400800" cy="3196800"/>
          </a:xfrm>
          <a:prstGeom prst="rect">
            <a:avLst/>
          </a:prstGeom>
          <a:noFill/>
          <a:ln w="0">
            <a:noFill/>
          </a:ln>
        </p:spPr>
        <p:style>
          <a:lnRef idx="0"/>
          <a:fillRef idx="0"/>
          <a:effectRef idx="0"/>
          <a:fontRef idx="minor"/>
        </p:style>
        <p:txBody>
          <a:bodyPr lIns="90000" rIns="90000" tIns="91440" bIns="91440">
            <a:noAutofit/>
          </a:bodyPr>
          <a:p>
            <a:r>
              <a:rPr b="0" lang="sr-Latn-RS" sz="1200" spc="-1" strike="noStrike">
                <a:solidFill>
                  <a:srgbClr val="434343"/>
                </a:solidFill>
                <a:latin typeface="Times New Roman"/>
                <a:ea typeface="Times New Roman"/>
              </a:rPr>
              <a:t>Kreiranje pogleda</a:t>
            </a:r>
            <a:endParaRPr b="0" lang="sr-Latn-RS" sz="1200" spc="-1" strike="noStrike">
              <a:latin typeface="Times New Roman"/>
              <a:ea typeface="Times New Roman"/>
            </a:endParaRPr>
          </a:p>
        </p:txBody>
      </p:sp>
      <p:pic>
        <p:nvPicPr>
          <p:cNvPr id="414" name="" descr=""/>
          <p:cNvPicPr/>
          <p:nvPr/>
        </p:nvPicPr>
        <p:blipFill>
          <a:blip r:embed="rId2"/>
          <a:stretch/>
        </p:blipFill>
        <p:spPr>
          <a:xfrm>
            <a:off x="1501560" y="1326240"/>
            <a:ext cx="5127840" cy="347436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15"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Pronalazak nekorišćenih indeksa</a:t>
            </a:r>
            <a:endParaRPr b="0" lang="en-US" sz="2400" spc="-1" strike="noStrike">
              <a:latin typeface="Arial"/>
            </a:endParaRPr>
          </a:p>
        </p:txBody>
      </p:sp>
      <p:sp>
        <p:nvSpPr>
          <p:cNvPr id="416" name="CustomShape 2"/>
          <p:cNvSpPr/>
          <p:nvPr/>
        </p:nvSpPr>
        <p:spPr>
          <a:xfrm>
            <a:off x="1598400" y="1375200"/>
            <a:ext cx="7543800" cy="3196800"/>
          </a:xfrm>
          <a:prstGeom prst="rect">
            <a:avLst/>
          </a:prstGeom>
          <a:noFill/>
          <a:ln w="0">
            <a:noFill/>
          </a:ln>
        </p:spPr>
        <p:style>
          <a:lnRef idx="0"/>
          <a:fillRef idx="0"/>
          <a:effectRef idx="0"/>
          <a:fontRef idx="minor"/>
        </p:style>
      </p:sp>
      <p:sp>
        <p:nvSpPr>
          <p:cNvPr id="417"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57BEBA6F-188D-48E5-849C-F7987FB0429E}"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418"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
        <p:nvSpPr>
          <p:cNvPr id="419" name="CustomShape 5"/>
          <p:cNvSpPr/>
          <p:nvPr/>
        </p:nvSpPr>
        <p:spPr>
          <a:xfrm>
            <a:off x="7315200" y="3200400"/>
            <a:ext cx="6400800" cy="3196800"/>
          </a:xfrm>
          <a:prstGeom prst="rect">
            <a:avLst/>
          </a:prstGeom>
          <a:noFill/>
          <a:ln w="0">
            <a:noFill/>
          </a:ln>
        </p:spPr>
        <p:style>
          <a:lnRef idx="0"/>
          <a:fillRef idx="0"/>
          <a:effectRef idx="0"/>
          <a:fontRef idx="minor"/>
        </p:style>
      </p:sp>
      <p:sp>
        <p:nvSpPr>
          <p:cNvPr id="420" name="CustomShape 6"/>
          <p:cNvSpPr/>
          <p:nvPr/>
        </p:nvSpPr>
        <p:spPr>
          <a:xfrm>
            <a:off x="7315200" y="3200400"/>
            <a:ext cx="6400800" cy="3196800"/>
          </a:xfrm>
          <a:prstGeom prst="rect">
            <a:avLst/>
          </a:prstGeom>
          <a:noFill/>
          <a:ln w="0">
            <a:noFill/>
          </a:ln>
        </p:spPr>
        <p:style>
          <a:lnRef idx="0"/>
          <a:fillRef idx="0"/>
          <a:effectRef idx="0"/>
          <a:fontRef idx="minor"/>
        </p:style>
        <p:txBody>
          <a:bodyPr lIns="90000" rIns="90000" tIns="91440" bIns="91440">
            <a:noAutofit/>
          </a:bodyPr>
          <a:p>
            <a:r>
              <a:rPr b="0" lang="sr-Latn-RS" sz="1200" spc="-1" strike="noStrike">
                <a:solidFill>
                  <a:srgbClr val="434343"/>
                </a:solidFill>
                <a:latin typeface="Times New Roman"/>
                <a:ea typeface="Times New Roman"/>
              </a:rPr>
              <a:t>Rezultat kreiranja  pogleda</a:t>
            </a:r>
            <a:endParaRPr b="0" lang="sr-Latn-RS" sz="1200" spc="-1" strike="noStrike">
              <a:latin typeface="Times New Roman"/>
              <a:ea typeface="Times New Roman"/>
            </a:endParaRPr>
          </a:p>
        </p:txBody>
      </p:sp>
      <p:pic>
        <p:nvPicPr>
          <p:cNvPr id="421" name="" descr=""/>
          <p:cNvPicPr/>
          <p:nvPr/>
        </p:nvPicPr>
        <p:blipFill>
          <a:blip r:embed="rId2"/>
          <a:stretch/>
        </p:blipFill>
        <p:spPr>
          <a:xfrm>
            <a:off x="2473560" y="1859040"/>
            <a:ext cx="4373640" cy="313164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22"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Zaključak</a:t>
            </a:r>
            <a:endParaRPr b="0" lang="en-US" sz="2400" spc="-1" strike="noStrike">
              <a:latin typeface="Arial"/>
            </a:endParaRPr>
          </a:p>
        </p:txBody>
      </p:sp>
      <p:sp>
        <p:nvSpPr>
          <p:cNvPr id="423" name="CustomShape 2"/>
          <p:cNvSpPr/>
          <p:nvPr/>
        </p:nvSpPr>
        <p:spPr>
          <a:xfrm>
            <a:off x="1598400" y="1375200"/>
            <a:ext cx="7543800" cy="3196800"/>
          </a:xfrm>
          <a:prstGeom prst="rect">
            <a:avLst/>
          </a:prstGeom>
          <a:noFill/>
          <a:ln w="0">
            <a:noFill/>
          </a:ln>
        </p:spPr>
        <p:style>
          <a:lnRef idx="0"/>
          <a:fillRef idx="0"/>
          <a:effectRef idx="0"/>
          <a:fontRef idx="minor"/>
        </p:style>
        <p:txBody>
          <a:bodyPr lIns="90000" rIns="90000" tIns="91440" bIns="91440">
            <a:noAutofit/>
          </a:bodyPr>
          <a:p>
            <a:r>
              <a:rPr b="0" lang="sr-Latn-RS" sz="1600" spc="-1" strike="noStrike">
                <a:solidFill>
                  <a:srgbClr val="434343"/>
                </a:solidFill>
                <a:latin typeface="Barlow"/>
                <a:ea typeface="Book Antiqua"/>
              </a:rPr>
              <a:t>Optimizator upita u DBMS-u igra ključnu ulogu u postizanju visokih performansi i efikasnosti sistema. Rad se fokusira na komponente i faze rada optimizatora, uključujući parsiranje, vezivanje, optimizaciju, izvršenje i keširanje planova. Poseban akcenat je na metodama koje SQL Server koristi za odabir najefikasnijeg plana izvršenja, uključujući analizu kandidata i procenu njihove cene. Tehnike formiranja planova koriste podatke iz sistemskog kataloga i procene veličine rezultata.</a:t>
            </a:r>
            <a:endParaRPr b="0" lang="sr-Latn-RS" sz="1600" spc="-1" strike="noStrike">
              <a:latin typeface="Barlow"/>
              <a:ea typeface="Book Antiqua"/>
            </a:endParaRPr>
          </a:p>
          <a:p>
            <a:endParaRPr b="0" lang="sr-Latn-RS" sz="1600" spc="-1" strike="noStrike">
              <a:latin typeface="Barlow"/>
              <a:ea typeface="Book Antiqua"/>
            </a:endParaRPr>
          </a:p>
          <a:p>
            <a:r>
              <a:rPr b="0" lang="sr-Latn-RS" sz="1600" spc="-1" strike="noStrike">
                <a:solidFill>
                  <a:srgbClr val="434343"/>
                </a:solidFill>
                <a:latin typeface="Barlow"/>
                <a:ea typeface="Book Antiqua"/>
              </a:rPr>
              <a:t>Indeksi su ključni za ubrzanje upita, omogućavajući brzo pretraživanje bez skeniranja celih tabela. U radu su analizirani metodi za identifikaciju nedostajućih i suvišnih indeksa, kao i njihov uticaj na performanse. Materijalizovani pogledi se takođe razmatraju kao tehnika optimizacije koja omogućava brz pristup prethodno obrađenim podacima. Efikasna optimizacija upita je suštinski aspekt svakog DBMS-a, a rad pruža uvid u napredne metode i alate za optimizaciju u MS SQL Serveru.</a:t>
            </a:r>
            <a:endParaRPr b="0" lang="sr-Latn-RS" sz="1600" spc="-1" strike="noStrike">
              <a:latin typeface="Barlow"/>
              <a:ea typeface="Book Antiqua"/>
            </a:endParaRPr>
          </a:p>
        </p:txBody>
      </p:sp>
      <p:sp>
        <p:nvSpPr>
          <p:cNvPr id="424"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CF105D5D-B122-486D-8D0D-96D2FD89ADA8}"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425"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
        <p:nvSpPr>
          <p:cNvPr id="426" name="CustomShape 5"/>
          <p:cNvSpPr/>
          <p:nvPr/>
        </p:nvSpPr>
        <p:spPr>
          <a:xfrm>
            <a:off x="7315200" y="3200400"/>
            <a:ext cx="6400800" cy="31968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2"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Optimizator upita</a:t>
            </a:r>
            <a:endParaRPr b="0" lang="en-US" sz="2400" spc="-1" strike="noStrike">
              <a:latin typeface="Arial"/>
            </a:endParaRPr>
          </a:p>
        </p:txBody>
      </p:sp>
      <p:sp>
        <p:nvSpPr>
          <p:cNvPr id="153" name="CustomShape 2"/>
          <p:cNvSpPr/>
          <p:nvPr/>
        </p:nvSpPr>
        <p:spPr>
          <a:xfrm>
            <a:off x="1560240" y="1828800"/>
            <a:ext cx="7126560" cy="319680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Upiti se kreiraju koristeći SQL ili T-SQL jezik, gde SQL omogućava korisnicima da definišu koje podatke žele da preuzmu, dok T-SQL proširuje ovu funkcionalnost. Kada upit stigne na SQL Server, prolazi kroz fazu parsiranja. Parsiranje je proces u kojem parser analizira sintaksu SQL upita, proverava njegovu ispravnost i strukturu prema pravilima jezika. Ako upit sadrži greške, kao što su nedostajući zarezi ili pogrešni nazivi tabela, parser ih detektuje i prijavljuje. Nakon što parser potvrdi da je upit sintaktički ispravan, prelazi se na fazu prevođenja. U ovoj fazi, upit se prevodi iz SQL jezika u interni format koji SQL Server može da razume i procesuira.</a:t>
            </a:r>
            <a:endParaRPr b="0" lang="en-US" sz="1600" spc="-1" strike="noStrike">
              <a:latin typeface="Arial"/>
            </a:endParaRPr>
          </a:p>
        </p:txBody>
      </p:sp>
      <p:sp>
        <p:nvSpPr>
          <p:cNvPr id="154"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97B77D57-CCB2-43D9-9496-8EA72551A18F}"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155"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6"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Optimizator upita</a:t>
            </a:r>
            <a:endParaRPr b="0" lang="en-US" sz="2400" spc="-1" strike="noStrike">
              <a:latin typeface="Arial"/>
            </a:endParaRPr>
          </a:p>
        </p:txBody>
      </p:sp>
      <p:sp>
        <p:nvSpPr>
          <p:cNvPr id="157" name="CustomShape 2"/>
          <p:cNvSpPr/>
          <p:nvPr/>
        </p:nvSpPr>
        <p:spPr>
          <a:xfrm>
            <a:off x="1560240" y="1828800"/>
            <a:ext cx="7126560" cy="319680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Optimizator je ključna komponenta koja dolazi nakon prevođenja upita. Njegov zadatak je da pronađe najbolji plan za izvršenje upita, što podrazumeva izbor najefikasnijeg načina pristupa i preuzimanja podataka iz baze. Optimizator razmatra različite strategije za izvršenje upita, kao što su korišćenje indeksa, redosled pridruživanja tabela i strategije filtriranja podataka. Svaka strategija se procenjuje prema potrebnim resursima kao što su vreme, memorija i procesorska snaga, a optimizator bira plan sa najmanjim troškovima, odnosno najefikasniji plan.</a:t>
            </a:r>
            <a:endParaRPr b="0" lang="en-US" sz="1600" spc="-1" strike="noStrike">
              <a:latin typeface="Arial"/>
            </a:endParaRPr>
          </a:p>
        </p:txBody>
      </p:sp>
      <p:sp>
        <p:nvSpPr>
          <p:cNvPr id="158"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6804E912-DB00-45FA-AB9F-C7179BDFD988}"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159"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0"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Optimizator upita</a:t>
            </a:r>
            <a:endParaRPr b="0" lang="en-US" sz="2400" spc="-1" strike="noStrike">
              <a:latin typeface="Arial"/>
            </a:endParaRPr>
          </a:p>
        </p:txBody>
      </p:sp>
      <p:sp>
        <p:nvSpPr>
          <p:cNvPr id="161" name="CustomShape 2"/>
          <p:cNvSpPr/>
          <p:nvPr/>
        </p:nvSpPr>
        <p:spPr>
          <a:xfrm>
            <a:off x="1560240" y="1828800"/>
            <a:ext cx="7126560" cy="319680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Nakon što optimizator odabere najbolji plan, upit prelazi u fazu izvršenja. U ovoj fazi, plan koji je kreirao optimizator se prosleđuje sistemu za izvršenje upita. Ova komponenta prati korake definisane u planu, pristupa podacima na diskovima ili u memoriji, i izvršava potrebne operacije kako bi vratila tražene rezultate korisniku. Da bi se poboljšala efikasnost, plan može biti sačuvan u memoriji ili keširan, što omogućava brže izvršavanje sličnih upita u budućnosti, bez potrebe za ponovnim obavljanjem istih koraka.</a:t>
            </a:r>
            <a:endParaRPr b="0" lang="en-US" sz="1600" spc="-1" strike="noStrike">
              <a:latin typeface="Arial"/>
            </a:endParaRPr>
          </a:p>
        </p:txBody>
      </p:sp>
      <p:sp>
        <p:nvSpPr>
          <p:cNvPr id="162"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8B8A7657-2F71-4174-B191-83183FEF8086}"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163"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CustomShape 1"/>
          <p:cNvSpPr/>
          <p:nvPr/>
        </p:nvSpPr>
        <p:spPr>
          <a:xfrm>
            <a:off x="1182240" y="393480"/>
            <a:ext cx="6737760" cy="80496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en" sz="2400" spc="-1" strike="noStrike">
                <a:solidFill>
                  <a:srgbClr val="ffffff"/>
                </a:solidFill>
                <a:latin typeface="Barlow"/>
                <a:ea typeface="Barlow"/>
              </a:rPr>
              <a:t>Optimizator upita</a:t>
            </a:r>
            <a:endParaRPr b="0" lang="en-US" sz="2400" spc="-1" strike="noStrike">
              <a:latin typeface="Arial"/>
            </a:endParaRPr>
          </a:p>
        </p:txBody>
      </p:sp>
      <p:sp>
        <p:nvSpPr>
          <p:cNvPr id="165" name="CustomShape 2"/>
          <p:cNvSpPr/>
          <p:nvPr/>
        </p:nvSpPr>
        <p:spPr>
          <a:xfrm>
            <a:off x="3389040" y="4118400"/>
            <a:ext cx="7126560" cy="3196800"/>
          </a:xfrm>
          <a:prstGeom prst="rect">
            <a:avLst/>
          </a:prstGeom>
          <a:noFill/>
          <a:ln w="0">
            <a:noFill/>
          </a:ln>
        </p:spPr>
        <p:style>
          <a:lnRef idx="0"/>
          <a:fillRef idx="0"/>
          <a:effectRef idx="0"/>
          <a:fontRef idx="minor"/>
        </p:style>
        <p:txBody>
          <a:bodyPr lIns="90000" rIns="90000" tIns="91440" bIns="91440">
            <a:noAutofit/>
          </a:bodyPr>
          <a:p>
            <a:pPr>
              <a:lnSpc>
                <a:spcPct val="100000"/>
              </a:lnSpc>
              <a:spcBef>
                <a:spcPts val="601"/>
              </a:spcBef>
              <a:tabLst>
                <a:tab algn="l" pos="0"/>
              </a:tabLst>
            </a:pPr>
            <a:r>
              <a:rPr b="0" lang="en" sz="1600" spc="-1" strike="noStrike">
                <a:solidFill>
                  <a:srgbClr val="434343"/>
                </a:solidFill>
                <a:latin typeface="Barlow"/>
                <a:ea typeface="Barlow"/>
              </a:rPr>
              <a:t>Koraci u optimizaciji upita</a:t>
            </a:r>
            <a:endParaRPr b="0" lang="en-US" sz="1600" spc="-1" strike="noStrike">
              <a:latin typeface="Arial"/>
            </a:endParaRPr>
          </a:p>
        </p:txBody>
      </p:sp>
      <p:sp>
        <p:nvSpPr>
          <p:cNvPr id="166" name="CustomShape 3"/>
          <p:cNvSpPr/>
          <p:nvPr/>
        </p:nvSpPr>
        <p:spPr>
          <a:xfrm>
            <a:off x="8750520" y="4356360"/>
            <a:ext cx="391680" cy="39168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fld id="{1DB07530-64AA-45F4-9D75-0D0995F35787}" type="slidenum">
              <a:rPr b="1" lang="en" sz="1200" spc="-1" strike="noStrike">
                <a:solidFill>
                  <a:srgbClr val="ffffff"/>
                </a:solidFill>
                <a:latin typeface="Barlow"/>
                <a:ea typeface="Barlow"/>
              </a:rPr>
              <a:t>&lt;number&gt;</a:t>
            </a:fld>
            <a:endParaRPr b="0" lang="en-US" sz="1200" spc="-1" strike="noStrike">
              <a:latin typeface="Arial"/>
            </a:endParaRPr>
          </a:p>
        </p:txBody>
      </p:sp>
      <p:sp>
        <p:nvSpPr>
          <p:cNvPr id="167" name="CustomShape 4"/>
          <p:cNvSpPr/>
          <p:nvPr/>
        </p:nvSpPr>
        <p:spPr>
          <a:xfrm>
            <a:off x="8191440" y="636480"/>
            <a:ext cx="319320" cy="318960"/>
          </a:xfrm>
          <a:custGeom>
            <a:avLst/>
            <a:gdLst/>
            <a:ahLst/>
            <a:rect l="l" t="t" r="r" b="b"/>
            <a:pathLst>
              <a:path w="16072" h="16071">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b000"/>
          </a:solidFill>
          <a:ln w="0">
            <a:noFill/>
          </a:ln>
        </p:spPr>
        <p:style>
          <a:lnRef idx="0"/>
          <a:fillRef idx="0"/>
          <a:effectRef idx="0"/>
          <a:fontRef idx="minor"/>
        </p:style>
      </p:sp>
      <p:pic>
        <p:nvPicPr>
          <p:cNvPr id="168" name="" descr=""/>
          <p:cNvPicPr/>
          <p:nvPr/>
        </p:nvPicPr>
        <p:blipFill>
          <a:blip r:embed="rId2"/>
          <a:stretch/>
        </p:blipFill>
        <p:spPr>
          <a:xfrm>
            <a:off x="3886200" y="1329840"/>
            <a:ext cx="1554120" cy="27885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269</TotalTime>
  <Application>LibreOffice/7.0.2.2$Windows_X86_64 LibreOffice_project/8349ace3c3162073abd90d81fd06dcfb6b36b994</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2024-09-15T23:53:06Z</dcterms:modified>
  <cp:revision>42</cp:revision>
  <dc:subject/>
  <dc:title/>
</cp:coreProperties>
</file>